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9" r:id="rId3"/>
    <p:sldId id="282" r:id="rId4"/>
    <p:sldId id="260" r:id="rId5"/>
    <p:sldId id="283" r:id="rId6"/>
    <p:sldId id="284" r:id="rId7"/>
    <p:sldId id="285" r:id="rId8"/>
    <p:sldId id="286" r:id="rId9"/>
    <p:sldId id="287" r:id="rId10"/>
    <p:sldId id="288" r:id="rId11"/>
    <p:sldId id="261" r:id="rId12"/>
    <p:sldId id="281" r:id="rId13"/>
    <p:sldId id="262" r:id="rId14"/>
    <p:sldId id="289" r:id="rId15"/>
    <p:sldId id="263" r:id="rId16"/>
    <p:sldId id="279" r:id="rId17"/>
    <p:sldId id="292" r:id="rId18"/>
    <p:sldId id="291" r:id="rId19"/>
    <p:sldId id="264" r:id="rId20"/>
    <p:sldId id="274" r:id="rId21"/>
    <p:sldId id="306" r:id="rId22"/>
    <p:sldId id="275" r:id="rId23"/>
    <p:sldId id="293" r:id="rId24"/>
    <p:sldId id="294" r:id="rId25"/>
    <p:sldId id="295" r:id="rId26"/>
    <p:sldId id="296" r:id="rId27"/>
    <p:sldId id="297" r:id="rId28"/>
    <p:sldId id="298" r:id="rId29"/>
    <p:sldId id="299" r:id="rId30"/>
    <p:sldId id="265" r:id="rId31"/>
    <p:sldId id="301" r:id="rId32"/>
    <p:sldId id="257" r:id="rId33"/>
    <p:sldId id="302" r:id="rId34"/>
    <p:sldId id="272" r:id="rId35"/>
    <p:sldId id="266" r:id="rId36"/>
    <p:sldId id="273" r:id="rId37"/>
    <p:sldId id="303" r:id="rId38"/>
    <p:sldId id="267" r:id="rId39"/>
    <p:sldId id="304" r:id="rId40"/>
    <p:sldId id="305" r:id="rId41"/>
    <p:sldId id="270"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53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baseline="0">
                <a:solidFill>
                  <a:schemeClr val="dk1">
                    <a:lumMod val="75000"/>
                    <a:lumOff val="25000"/>
                  </a:schemeClr>
                </a:solidFill>
                <a:latin typeface="+mn-lt"/>
                <a:ea typeface="+mn-ea"/>
                <a:cs typeface="+mn-cs"/>
              </a:defRPr>
            </a:pPr>
            <a:r>
              <a:rPr lang="fr-FR"/>
              <a:t>Utilisation des compteurs horokilométriques  par les usagers au depart de l'aeroport</a:t>
            </a:r>
          </a:p>
        </c:rich>
      </c:tx>
      <c:overlay val="0"/>
      <c:spPr>
        <a:noFill/>
        <a:ln>
          <a:noFill/>
        </a:ln>
        <a:effectLst/>
      </c:spPr>
      <c:txPr>
        <a:bodyPr rot="0" spcFirstLastPara="1" vertOverflow="ellipsis" vert="horz" wrap="square" anchor="ctr" anchorCtr="1"/>
        <a:lstStyle/>
        <a:p>
          <a:pPr>
            <a:defRPr sz="1680" b="1" i="0" u="none" strike="noStrike" kern="1200" baseline="0">
              <a:solidFill>
                <a:schemeClr val="dk1">
                  <a:lumMod val="75000"/>
                  <a:lumOff val="25000"/>
                </a:schemeClr>
              </a:solidFill>
              <a:latin typeface="+mn-lt"/>
              <a:ea typeface="+mn-ea"/>
              <a:cs typeface="+mn-cs"/>
            </a:defRPr>
          </a:pPr>
          <a:endParaRPr lang="fr-FR"/>
        </a:p>
      </c:txPr>
    </c:title>
    <c:autoTitleDeleted val="0"/>
    <c:plotArea>
      <c:layout/>
      <c:pieChart>
        <c:varyColors val="1"/>
        <c:ser>
          <c:idx val="0"/>
          <c:order val="0"/>
          <c:dPt>
            <c:idx val="0"/>
            <c:bubble3D val="0"/>
            <c:spPr>
              <a:solidFill>
                <a:schemeClr val="accent2"/>
              </a:solidFill>
              <a:ln>
                <a:noFill/>
              </a:ln>
              <a:effectLst>
                <a:outerShdw blurRad="254000" sx="102000" sy="102000" algn="ctr" rotWithShape="0">
                  <a:prstClr val="black">
                    <a:alpha val="20000"/>
                  </a:prstClr>
                </a:outerShdw>
              </a:effectLst>
            </c:spPr>
          </c:dPt>
          <c:dPt>
            <c:idx val="1"/>
            <c:bubble3D val="0"/>
            <c:spPr>
              <a:solidFill>
                <a:schemeClr val="accent4"/>
              </a:solidFill>
              <a:ln>
                <a:noFill/>
              </a:ln>
              <a:effectLst>
                <a:outerShdw blurRad="254000" sx="102000" sy="102000" algn="ctr" rotWithShape="0">
                  <a:prstClr val="black">
                    <a:alpha val="20000"/>
                  </a:prstClr>
                </a:outerShdw>
              </a:effectLst>
            </c:spPr>
          </c:dPt>
          <c:dLbls>
            <c:dLbl>
              <c:idx val="0"/>
              <c:layout>
                <c:manualLayout>
                  <c:x val="-2.7405337001793741E-2"/>
                  <c:y val="0.15525007290755322"/>
                </c:manualLayout>
              </c:layout>
              <c:dLblPos val="bestFit"/>
              <c:showLegendKey val="0"/>
              <c:showVal val="0"/>
              <c:showCatName val="0"/>
              <c:showSerName val="0"/>
              <c:showPercent val="1"/>
              <c:showBubbleSize val="0"/>
              <c:extLst>
                <c:ext xmlns:c15="http://schemas.microsoft.com/office/drawing/2012/chart" uri="{CE6537A1-D6FC-4f65-9D91-7224C49458BB}"/>
              </c:extLst>
            </c:dLbl>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400" b="1" i="0" u="none" strike="noStrike" kern="1200" baseline="0">
                    <a:solidFill>
                      <a:schemeClr val="lt1"/>
                    </a:solidFill>
                    <a:latin typeface="+mn-lt"/>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Feuil1!$C$3:$D$3</c:f>
              <c:strCache>
                <c:ptCount val="2"/>
                <c:pt idx="0">
                  <c:v>Nombre d’usagers qui ont accepté d’utiliser le compteur</c:v>
                </c:pt>
                <c:pt idx="1">
                  <c:v>Nombre d’usagers qui préfèrent négocier le prix</c:v>
                </c:pt>
              </c:strCache>
            </c:strRef>
          </c:cat>
          <c:val>
            <c:numRef>
              <c:f>Feuil1!$C$4:$D$4</c:f>
              <c:numCache>
                <c:formatCode>#,##0</c:formatCode>
                <c:ptCount val="2"/>
                <c:pt idx="0" formatCode="General">
                  <c:v>413</c:v>
                </c:pt>
                <c:pt idx="1">
                  <c:v>5227</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fr-FR"/>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400"/>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fr-FR" smtClean="0"/>
              <a:t>Modifiez le style du titre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5586B75A-687E-405C-8A0B-8D00578BA2C3}" type="datetimeFigureOut">
              <a:rPr lang="en-US" dirty="0"/>
              <a:pPr/>
              <a:t>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2/6/2018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2/6/2018</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smtClean="0"/>
              <a:t>Modifiez le style du titre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2/6/2018</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fr-FR" smtClean="0"/>
              <a:t>Modifiez le style du titre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8" name="Date Placeholder 7"/>
          <p:cNvSpPr>
            <a:spLocks noGrp="1"/>
          </p:cNvSpPr>
          <p:nvPr>
            <p:ph type="dt" sz="half" idx="10"/>
          </p:nvPr>
        </p:nvSpPr>
        <p:spPr/>
        <p:txBody>
          <a:bodyPr/>
          <a:lstStyle/>
          <a:p>
            <a:fld id="{5586B75A-687E-405C-8A0B-8D00578BA2C3}" type="datetimeFigureOut">
              <a:rPr lang="en-US" dirty="0"/>
              <a:pPr/>
              <a:t>2/6/2018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8" name="Date Placeholder 7"/>
          <p:cNvSpPr>
            <a:spLocks noGrp="1"/>
          </p:cNvSpPr>
          <p:nvPr>
            <p:ph type="dt" sz="half" idx="10"/>
          </p:nvPr>
        </p:nvSpPr>
        <p:spPr/>
        <p:txBody>
          <a:bodyPr/>
          <a:lstStyle/>
          <a:p>
            <a:fld id="{5586B75A-687E-405C-8A0B-8D00578BA2C3}" type="datetimeFigureOut">
              <a:rPr lang="en-US" dirty="0"/>
              <a:pPr/>
              <a:t>2/6/2018</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2/6/2018</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46888" y="1842613"/>
            <a:ext cx="9061704" cy="3255264"/>
          </a:xfrm>
        </p:spPr>
        <p:txBody>
          <a:bodyPr>
            <a:normAutofit fontScale="90000"/>
          </a:bodyPr>
          <a:lstStyle/>
          <a:p>
            <a:r>
              <a:rPr lang="fr-CI" sz="5000" b="1" dirty="0" smtClean="0"/>
              <a:t>GESTION  DE  L’ORGANISATION  DE  LA  TÊTE  DE STATONNEMENT  DES  TAXIS-COMPTEURS  DE L’AEROPORT  FHB  D’ABIDJAN</a:t>
            </a:r>
            <a:endParaRPr lang="fr-FR" sz="5000" b="1" dirty="0"/>
          </a:p>
        </p:txBody>
      </p:sp>
      <p:sp>
        <p:nvSpPr>
          <p:cNvPr id="3" name="Sous-titre 2"/>
          <p:cNvSpPr>
            <a:spLocks noGrp="1"/>
          </p:cNvSpPr>
          <p:nvPr>
            <p:ph type="subTitle" idx="1"/>
          </p:nvPr>
        </p:nvSpPr>
        <p:spPr>
          <a:xfrm>
            <a:off x="310896" y="5514897"/>
            <a:ext cx="7315200" cy="914400"/>
          </a:xfrm>
        </p:spPr>
        <p:txBody>
          <a:bodyPr/>
          <a:lstStyle/>
          <a:p>
            <a:r>
              <a:rPr lang="fr-CI" dirty="0" smtClean="0"/>
              <a:t>Présentation du Rapport d’Activités</a:t>
            </a:r>
            <a:endParaRPr lang="fr-FR" dirty="0"/>
          </a:p>
        </p:txBody>
      </p:sp>
      <p:pic>
        <p:nvPicPr>
          <p:cNvPr id="5" name="Image 4" descr="C:\Users\OFT SEP\Downloads\AMOIRIE MINISTERE DES    TRANSPORTS.jpg"/>
          <p:cNvPicPr/>
          <p:nvPr/>
        </p:nvPicPr>
        <p:blipFill>
          <a:blip r:embed="rId2">
            <a:extLst>
              <a:ext uri="{28A0092B-C50C-407E-A947-70E740481C1C}">
                <a14:useLocalDpi xmlns:a14="http://schemas.microsoft.com/office/drawing/2010/main" val="0"/>
              </a:ext>
            </a:extLst>
          </a:blip>
          <a:srcRect/>
          <a:stretch>
            <a:fillRect/>
          </a:stretch>
        </p:blipFill>
        <p:spPr bwMode="auto">
          <a:xfrm>
            <a:off x="109728" y="26237"/>
            <a:ext cx="2603500" cy="1845945"/>
          </a:xfrm>
          <a:prstGeom prst="rect">
            <a:avLst/>
          </a:prstGeom>
          <a:noFill/>
          <a:ln>
            <a:noFill/>
          </a:ln>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6992" y="96182"/>
            <a:ext cx="2087203" cy="2213445"/>
          </a:xfrm>
          <a:prstGeom prst="rect">
            <a:avLst/>
          </a:prstGeom>
        </p:spPr>
      </p:pic>
      <p:sp>
        <p:nvSpPr>
          <p:cNvPr id="9" name="Text Box 4"/>
          <p:cNvSpPr txBox="1">
            <a:spLocks noChangeArrowheads="1"/>
          </p:cNvSpPr>
          <p:nvPr/>
        </p:nvSpPr>
        <p:spPr bwMode="auto">
          <a:xfrm>
            <a:off x="8030273" y="259435"/>
            <a:ext cx="3280855" cy="12344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0"/>
              </a:spcAft>
            </a:pPr>
            <a:r>
              <a:rPr lang="fr-FR" sz="1500"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REPUBLIQUE DE COTE D'IVOIRE</a:t>
            </a:r>
            <a:endParaRPr lang="fr-FR" sz="15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fr-FR" sz="1500"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Union-Discipline-Travail</a:t>
            </a:r>
            <a:endParaRPr lang="fr-FR" sz="15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fr-FR" sz="1500"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a:t>
            </a:r>
            <a:endParaRPr lang="fr-FR" sz="15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99352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6" presetClass="entr" presetSubtype="0" fill="hold" nodeType="after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wipe(down)">
                                      <p:cBhvr>
                                        <p:cTn id="22" dur="580">
                                          <p:stCondLst>
                                            <p:cond delay="0"/>
                                          </p:stCondLst>
                                        </p:cTn>
                                        <p:tgtEl>
                                          <p:spTgt spid="3">
                                            <p:txEl>
                                              <p:pRg st="0" end="0"/>
                                            </p:txEl>
                                          </p:spTgt>
                                        </p:tgtEl>
                                      </p:cBhvr>
                                    </p:animEffect>
                                    <p:anim calcmode="lin" valueType="num">
                                      <p:cBhvr>
                                        <p:cTn id="2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8" dur="26">
                                          <p:stCondLst>
                                            <p:cond delay="650"/>
                                          </p:stCondLst>
                                        </p:cTn>
                                        <p:tgtEl>
                                          <p:spTgt spid="3">
                                            <p:txEl>
                                              <p:pRg st="0" end="0"/>
                                            </p:txEl>
                                          </p:spTgt>
                                        </p:tgtEl>
                                      </p:cBhvr>
                                      <p:to x="100000" y="60000"/>
                                    </p:animScale>
                                    <p:animScale>
                                      <p:cBhvr>
                                        <p:cTn id="29" dur="166" decel="50000">
                                          <p:stCondLst>
                                            <p:cond delay="676"/>
                                          </p:stCondLst>
                                        </p:cTn>
                                        <p:tgtEl>
                                          <p:spTgt spid="3">
                                            <p:txEl>
                                              <p:pRg st="0" end="0"/>
                                            </p:txEl>
                                          </p:spTgt>
                                        </p:tgtEl>
                                      </p:cBhvr>
                                      <p:to x="100000" y="100000"/>
                                    </p:animScale>
                                    <p:animScale>
                                      <p:cBhvr>
                                        <p:cTn id="30" dur="26">
                                          <p:stCondLst>
                                            <p:cond delay="1312"/>
                                          </p:stCondLst>
                                        </p:cTn>
                                        <p:tgtEl>
                                          <p:spTgt spid="3">
                                            <p:txEl>
                                              <p:pRg st="0" end="0"/>
                                            </p:txEl>
                                          </p:spTgt>
                                        </p:tgtEl>
                                      </p:cBhvr>
                                      <p:to x="100000" y="80000"/>
                                    </p:animScale>
                                    <p:animScale>
                                      <p:cBhvr>
                                        <p:cTn id="31" dur="166" decel="50000">
                                          <p:stCondLst>
                                            <p:cond delay="1338"/>
                                          </p:stCondLst>
                                        </p:cTn>
                                        <p:tgtEl>
                                          <p:spTgt spid="3">
                                            <p:txEl>
                                              <p:pRg st="0" end="0"/>
                                            </p:txEl>
                                          </p:spTgt>
                                        </p:tgtEl>
                                      </p:cBhvr>
                                      <p:to x="100000" y="100000"/>
                                    </p:animScale>
                                    <p:animScale>
                                      <p:cBhvr>
                                        <p:cTn id="32" dur="26">
                                          <p:stCondLst>
                                            <p:cond delay="1642"/>
                                          </p:stCondLst>
                                        </p:cTn>
                                        <p:tgtEl>
                                          <p:spTgt spid="3">
                                            <p:txEl>
                                              <p:pRg st="0" end="0"/>
                                            </p:txEl>
                                          </p:spTgt>
                                        </p:tgtEl>
                                      </p:cBhvr>
                                      <p:to x="100000" y="90000"/>
                                    </p:animScale>
                                    <p:animScale>
                                      <p:cBhvr>
                                        <p:cTn id="33" dur="166" decel="50000">
                                          <p:stCondLst>
                                            <p:cond delay="1668"/>
                                          </p:stCondLst>
                                        </p:cTn>
                                        <p:tgtEl>
                                          <p:spTgt spid="3">
                                            <p:txEl>
                                              <p:pRg st="0" end="0"/>
                                            </p:txEl>
                                          </p:spTgt>
                                        </p:tgtEl>
                                      </p:cBhvr>
                                      <p:to x="100000" y="100000"/>
                                    </p:animScale>
                                    <p:animScale>
                                      <p:cBhvr>
                                        <p:cTn id="34" dur="26">
                                          <p:stCondLst>
                                            <p:cond delay="1808"/>
                                          </p:stCondLst>
                                        </p:cTn>
                                        <p:tgtEl>
                                          <p:spTgt spid="3">
                                            <p:txEl>
                                              <p:pRg st="0" end="0"/>
                                            </p:txEl>
                                          </p:spTgt>
                                        </p:tgtEl>
                                      </p:cBhvr>
                                      <p:to x="100000" y="95000"/>
                                    </p:animScale>
                                    <p:animScale>
                                      <p:cBhvr>
                                        <p:cTn id="35"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I" sz="2500" dirty="0" smtClean="0"/>
              <a:t>INTRODUCTION</a:t>
            </a:r>
            <a:endParaRPr lang="fr-FR" sz="2500" dirty="0"/>
          </a:p>
        </p:txBody>
      </p:sp>
      <p:sp>
        <p:nvSpPr>
          <p:cNvPr id="3" name="Espace réservé du contenu 2"/>
          <p:cNvSpPr>
            <a:spLocks noGrp="1"/>
          </p:cNvSpPr>
          <p:nvPr>
            <p:ph idx="1"/>
          </p:nvPr>
        </p:nvSpPr>
        <p:spPr>
          <a:xfrm>
            <a:off x="3540084" y="-580644"/>
            <a:ext cx="7771044" cy="5120640"/>
          </a:xfrm>
        </p:spPr>
        <p:txBody>
          <a:bodyPr>
            <a:normAutofit/>
          </a:bodyPr>
          <a:lstStyle/>
          <a:p>
            <a:pPr marL="0" indent="0" algn="just">
              <a:buNone/>
            </a:pPr>
            <a:endParaRPr lang="fr-CI" sz="2200" dirty="0">
              <a:solidFill>
                <a:schemeClr val="tx1"/>
              </a:solidFill>
            </a:endParaRPr>
          </a:p>
          <a:p>
            <a:pPr marL="0" indent="0" algn="just">
              <a:buNone/>
            </a:pPr>
            <a:r>
              <a:rPr lang="fr-FR" sz="2400" dirty="0">
                <a:solidFill>
                  <a:schemeClr val="tx1"/>
                </a:solidFill>
              </a:rPr>
              <a:t>C’est en exécution de ces instructions que la présente étude diligentée par le Secrétaire Général de l’Observatoire de la Fluidité des Transports a été menée.</a:t>
            </a:r>
          </a:p>
          <a:p>
            <a:pPr marL="0" indent="0" algn="just">
              <a:buNone/>
            </a:pPr>
            <a:endParaRPr lang="fr-FR" sz="2200" dirty="0">
              <a:solidFill>
                <a:schemeClr val="tx1"/>
              </a:solidFill>
            </a:endParaRPr>
          </a:p>
        </p:txBody>
      </p:sp>
    </p:spTree>
    <p:extLst>
      <p:ext uri="{BB962C8B-B14F-4D97-AF65-F5344CB8AC3E}">
        <p14:creationId xmlns:p14="http://schemas.microsoft.com/office/powerpoint/2010/main" val="33492379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93192" y="131951"/>
            <a:ext cx="8970264" cy="3255264"/>
          </a:xfrm>
        </p:spPr>
        <p:txBody>
          <a:bodyPr>
            <a:normAutofit/>
          </a:bodyPr>
          <a:lstStyle/>
          <a:p>
            <a:r>
              <a:rPr lang="fr-CI" sz="7000" b="1" dirty="0" smtClean="0"/>
              <a:t>OBJECTIF GENERAL</a:t>
            </a:r>
            <a:endParaRPr lang="fr-FR" sz="7000" b="1" dirty="0"/>
          </a:p>
        </p:txBody>
      </p:sp>
      <p:sp>
        <p:nvSpPr>
          <p:cNvPr id="3" name="Sous-titre 2"/>
          <p:cNvSpPr>
            <a:spLocks noGrp="1"/>
          </p:cNvSpPr>
          <p:nvPr>
            <p:ph type="subTitle" idx="1"/>
          </p:nvPr>
        </p:nvSpPr>
        <p:spPr>
          <a:xfrm>
            <a:off x="365760" y="4795689"/>
            <a:ext cx="7315200" cy="914400"/>
          </a:xfrm>
        </p:spPr>
        <p:txBody>
          <a:bodyPr/>
          <a:lstStyle/>
          <a:p>
            <a:r>
              <a:rPr lang="fr-CI" sz="2400" dirty="0"/>
              <a:t>GESTION DE L’ORGANISATION  DE LA TÊTE DE STATIONNEMENT</a:t>
            </a:r>
            <a:r>
              <a:rPr lang="fr-CI" sz="2400" dirty="0" smtClean="0"/>
              <a:t> </a:t>
            </a:r>
            <a:r>
              <a:rPr lang="fr-CI" sz="2400" dirty="0"/>
              <a:t>DES TAXIS-COMPTEURS D’ABIDJAN</a:t>
            </a:r>
            <a:endParaRPr lang="fr-FR"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7400" y="3688966"/>
            <a:ext cx="2087203" cy="2213445"/>
          </a:xfrm>
          <a:prstGeom prst="rect">
            <a:avLst/>
          </a:prstGeom>
        </p:spPr>
      </p:pic>
    </p:spTree>
    <p:extLst>
      <p:ext uri="{BB962C8B-B14F-4D97-AF65-F5344CB8AC3E}">
        <p14:creationId xmlns:p14="http://schemas.microsoft.com/office/powerpoint/2010/main" val="42863486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I" sz="2500" dirty="0" smtClean="0"/>
              <a:t>OBECTIF GENERAL</a:t>
            </a:r>
            <a:endParaRPr lang="fr-FR" sz="2500" dirty="0"/>
          </a:p>
        </p:txBody>
      </p:sp>
      <p:sp>
        <p:nvSpPr>
          <p:cNvPr id="3" name="Espace réservé du contenu 2"/>
          <p:cNvSpPr>
            <a:spLocks noGrp="1"/>
          </p:cNvSpPr>
          <p:nvPr>
            <p:ph idx="1"/>
          </p:nvPr>
        </p:nvSpPr>
        <p:spPr>
          <a:xfrm>
            <a:off x="3558372" y="516636"/>
            <a:ext cx="7315200" cy="5120640"/>
          </a:xfrm>
        </p:spPr>
        <p:txBody>
          <a:bodyPr>
            <a:normAutofit/>
          </a:bodyPr>
          <a:lstStyle/>
          <a:p>
            <a:pPr marL="0" indent="0" algn="just">
              <a:buNone/>
            </a:pPr>
            <a:r>
              <a:rPr lang="fr-FR" sz="2200" dirty="0">
                <a:solidFill>
                  <a:schemeClr val="tx1"/>
                </a:solidFill>
              </a:rPr>
              <a:t>Assainir et organiser la tête </a:t>
            </a:r>
            <a:r>
              <a:rPr lang="fr-FR" sz="2200" dirty="0" smtClean="0">
                <a:solidFill>
                  <a:schemeClr val="tx1"/>
                </a:solidFill>
              </a:rPr>
              <a:t>de </a:t>
            </a:r>
            <a:r>
              <a:rPr lang="fr-FR" sz="2200" dirty="0">
                <a:solidFill>
                  <a:schemeClr val="tx1"/>
                </a:solidFill>
              </a:rPr>
              <a:t>stationnement  des taxis compteurs  à l’aéroport international Felix Houphouët-Boigny d’Abidjan.</a:t>
            </a:r>
          </a:p>
          <a:p>
            <a:pPr algn="just"/>
            <a:endParaRPr lang="fr-FR" sz="2200" dirty="0">
              <a:solidFill>
                <a:schemeClr val="tx1"/>
              </a:solidFill>
            </a:endParaRPr>
          </a:p>
        </p:txBody>
      </p:sp>
    </p:spTree>
    <p:extLst>
      <p:ext uri="{BB962C8B-B14F-4D97-AF65-F5344CB8AC3E}">
        <p14:creationId xmlns:p14="http://schemas.microsoft.com/office/powerpoint/2010/main" val="17555198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65760" y="744599"/>
            <a:ext cx="8970264" cy="3255264"/>
          </a:xfrm>
        </p:spPr>
        <p:txBody>
          <a:bodyPr>
            <a:normAutofit/>
          </a:bodyPr>
          <a:lstStyle/>
          <a:p>
            <a:r>
              <a:rPr lang="fr-CI" sz="7000" b="1" dirty="0" smtClean="0"/>
              <a:t>OBJECTIFS SPECIFIQUES</a:t>
            </a:r>
            <a:endParaRPr lang="fr-FR" sz="7000" b="1" dirty="0"/>
          </a:p>
        </p:txBody>
      </p:sp>
      <p:sp>
        <p:nvSpPr>
          <p:cNvPr id="3" name="Sous-titre 2"/>
          <p:cNvSpPr>
            <a:spLocks noGrp="1"/>
          </p:cNvSpPr>
          <p:nvPr>
            <p:ph type="subTitle" idx="1"/>
          </p:nvPr>
        </p:nvSpPr>
        <p:spPr>
          <a:xfrm>
            <a:off x="365760" y="4795689"/>
            <a:ext cx="7315200" cy="914400"/>
          </a:xfrm>
        </p:spPr>
        <p:txBody>
          <a:bodyPr/>
          <a:lstStyle/>
          <a:p>
            <a:r>
              <a:rPr lang="fr-CI" sz="2400" dirty="0"/>
              <a:t>GESTION DE L’ORGANISATION  DE LA TÊTE DE STATIONNEMENT</a:t>
            </a:r>
            <a:r>
              <a:rPr lang="fr-CI" sz="2400" dirty="0" smtClean="0"/>
              <a:t> </a:t>
            </a:r>
            <a:r>
              <a:rPr lang="fr-CI" sz="2400" dirty="0"/>
              <a:t>DES TAXIS-COMPTEURS D’ABIDJAN</a:t>
            </a:r>
            <a:endParaRPr lang="fr-FR"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7400" y="3688966"/>
            <a:ext cx="2087203" cy="2213445"/>
          </a:xfrm>
          <a:prstGeom prst="rect">
            <a:avLst/>
          </a:prstGeom>
        </p:spPr>
      </p:pic>
    </p:spTree>
    <p:extLst>
      <p:ext uri="{BB962C8B-B14F-4D97-AF65-F5344CB8AC3E}">
        <p14:creationId xmlns:p14="http://schemas.microsoft.com/office/powerpoint/2010/main" val="20700000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CI" sz="2500" dirty="0" smtClean="0"/>
              <a:t>OBECTIF S SPECIFIQUES</a:t>
            </a:r>
            <a:endParaRPr lang="fr-FR" sz="2500" dirty="0"/>
          </a:p>
        </p:txBody>
      </p:sp>
      <p:sp>
        <p:nvSpPr>
          <p:cNvPr id="3" name="Espace réservé du contenu 2"/>
          <p:cNvSpPr>
            <a:spLocks noGrp="1"/>
          </p:cNvSpPr>
          <p:nvPr>
            <p:ph idx="1"/>
          </p:nvPr>
        </p:nvSpPr>
        <p:spPr>
          <a:xfrm>
            <a:off x="3567516" y="864108"/>
            <a:ext cx="8036220" cy="5120640"/>
          </a:xfrm>
        </p:spPr>
        <p:txBody>
          <a:bodyPr>
            <a:normAutofit/>
          </a:bodyPr>
          <a:lstStyle/>
          <a:p>
            <a:pPr marL="0" indent="0" algn="just">
              <a:buNone/>
            </a:pPr>
            <a:r>
              <a:rPr lang="fr-FR" sz="2200" b="1" dirty="0">
                <a:solidFill>
                  <a:schemeClr val="tx1"/>
                </a:solidFill>
              </a:rPr>
              <a:t>Les objectifs spécifiques sont :</a:t>
            </a:r>
          </a:p>
          <a:p>
            <a:pPr lvl="0" algn="just"/>
            <a:r>
              <a:rPr lang="fr-FR" sz="2200" dirty="0">
                <a:solidFill>
                  <a:schemeClr val="tx1"/>
                </a:solidFill>
              </a:rPr>
              <a:t>Permettre aux véhicules de transports autorisés par le Ministère des Transports ou toute autre structure déléguée d’exercer à l‘aéroport ;</a:t>
            </a:r>
          </a:p>
          <a:p>
            <a:pPr lvl="0" algn="just"/>
            <a:r>
              <a:rPr lang="fr-FR" sz="2200" dirty="0">
                <a:solidFill>
                  <a:schemeClr val="tx1"/>
                </a:solidFill>
              </a:rPr>
              <a:t>Vulgariser l’usage des compteurs horokilométriques par les taxis en service à l’aéroport d’Abidjan ; </a:t>
            </a:r>
          </a:p>
          <a:p>
            <a:pPr lvl="0" algn="just"/>
            <a:r>
              <a:rPr lang="fr-FR" sz="2200" dirty="0">
                <a:solidFill>
                  <a:schemeClr val="tx1"/>
                </a:solidFill>
              </a:rPr>
              <a:t>Soumettre au Ministre des Transports une plage de tarification consensuelle ;</a:t>
            </a:r>
          </a:p>
          <a:p>
            <a:pPr lvl="0" algn="just"/>
            <a:r>
              <a:rPr lang="fr-FR" sz="2200" dirty="0">
                <a:solidFill>
                  <a:schemeClr val="tx1"/>
                </a:solidFill>
              </a:rPr>
              <a:t> Mettre en place un stand d’information et d’écoute  des usagers.</a:t>
            </a:r>
          </a:p>
          <a:p>
            <a:pPr algn="just"/>
            <a:endParaRPr lang="fr-FR" sz="2200" dirty="0">
              <a:solidFill>
                <a:schemeClr val="tx1"/>
              </a:solidFill>
            </a:endParaRPr>
          </a:p>
        </p:txBody>
      </p:sp>
    </p:spTree>
    <p:extLst>
      <p:ext uri="{BB962C8B-B14F-4D97-AF65-F5344CB8AC3E}">
        <p14:creationId xmlns:p14="http://schemas.microsoft.com/office/powerpoint/2010/main" val="36070152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65760" y="616583"/>
            <a:ext cx="8970264" cy="3255264"/>
          </a:xfrm>
        </p:spPr>
        <p:txBody>
          <a:bodyPr>
            <a:normAutofit/>
          </a:bodyPr>
          <a:lstStyle/>
          <a:p>
            <a:r>
              <a:rPr lang="fr-CI" sz="7000" b="1" dirty="0" smtClean="0"/>
              <a:t>METHODOLOGIE</a:t>
            </a:r>
            <a:endParaRPr lang="fr-FR" sz="7000" b="1" dirty="0"/>
          </a:p>
        </p:txBody>
      </p:sp>
      <p:sp>
        <p:nvSpPr>
          <p:cNvPr id="3" name="Sous-titre 2"/>
          <p:cNvSpPr>
            <a:spLocks noGrp="1"/>
          </p:cNvSpPr>
          <p:nvPr>
            <p:ph type="subTitle" idx="1"/>
          </p:nvPr>
        </p:nvSpPr>
        <p:spPr>
          <a:xfrm>
            <a:off x="365760" y="4795689"/>
            <a:ext cx="7315200" cy="914400"/>
          </a:xfrm>
        </p:spPr>
        <p:txBody>
          <a:bodyPr/>
          <a:lstStyle/>
          <a:p>
            <a:r>
              <a:rPr lang="fr-CI" sz="2400" dirty="0"/>
              <a:t>GESTION DE L’ORGANISATION  DE LA TÊTE DE STATIONNEMENT</a:t>
            </a:r>
            <a:r>
              <a:rPr lang="fr-CI" sz="2400" dirty="0" smtClean="0"/>
              <a:t> </a:t>
            </a:r>
            <a:r>
              <a:rPr lang="fr-CI" sz="2400" dirty="0"/>
              <a:t>DES TAXIS-COMPTEURS D’ABIDJAN</a:t>
            </a:r>
            <a:endParaRPr lang="fr-FR"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7400" y="3688966"/>
            <a:ext cx="2087203" cy="2213445"/>
          </a:xfrm>
          <a:prstGeom prst="rect">
            <a:avLst/>
          </a:prstGeom>
        </p:spPr>
      </p:pic>
    </p:spTree>
    <p:extLst>
      <p:ext uri="{BB962C8B-B14F-4D97-AF65-F5344CB8AC3E}">
        <p14:creationId xmlns:p14="http://schemas.microsoft.com/office/powerpoint/2010/main" val="16602709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I" sz="2500" dirty="0" smtClean="0"/>
              <a:t>METHODOLOGIE</a:t>
            </a:r>
            <a:endParaRPr lang="fr-FR" sz="2500" dirty="0"/>
          </a:p>
        </p:txBody>
      </p:sp>
      <p:sp>
        <p:nvSpPr>
          <p:cNvPr id="3" name="Espace réservé du contenu 2"/>
          <p:cNvSpPr>
            <a:spLocks noGrp="1"/>
          </p:cNvSpPr>
          <p:nvPr>
            <p:ph idx="1"/>
          </p:nvPr>
        </p:nvSpPr>
        <p:spPr>
          <a:xfrm>
            <a:off x="3521796" y="864108"/>
            <a:ext cx="8017932" cy="5120640"/>
          </a:xfrm>
        </p:spPr>
        <p:txBody>
          <a:bodyPr>
            <a:normAutofit/>
          </a:bodyPr>
          <a:lstStyle/>
          <a:p>
            <a:pPr lvl="0" algn="just"/>
            <a:r>
              <a:rPr lang="fr-FR" sz="2200" dirty="0">
                <a:solidFill>
                  <a:schemeClr val="tx1"/>
                </a:solidFill>
              </a:rPr>
              <a:t>Conception de fiches d’enquête du client et du conducteur ;</a:t>
            </a:r>
            <a:endParaRPr lang="fr-FR" sz="2200" b="1" dirty="0">
              <a:solidFill>
                <a:schemeClr val="tx1"/>
              </a:solidFill>
            </a:endParaRPr>
          </a:p>
          <a:p>
            <a:pPr lvl="0" algn="just"/>
            <a:r>
              <a:rPr lang="fr-FR" sz="2200" dirty="0">
                <a:solidFill>
                  <a:schemeClr val="tx1"/>
                </a:solidFill>
              </a:rPr>
              <a:t>Rencontre avec les autorités en charge de la gestion de l’aéroport d’Abidjan et les chauffeurs de taxis opérant sur la plateforme aéroportuaire ;</a:t>
            </a:r>
            <a:endParaRPr lang="fr-FR" sz="2200" b="1" dirty="0">
              <a:solidFill>
                <a:schemeClr val="tx1"/>
              </a:solidFill>
            </a:endParaRPr>
          </a:p>
          <a:p>
            <a:pPr lvl="0" algn="just"/>
            <a:r>
              <a:rPr lang="fr-FR" sz="2200" dirty="0">
                <a:solidFill>
                  <a:schemeClr val="tx1"/>
                </a:solidFill>
              </a:rPr>
              <a:t>Accueil, information, sensibilisation et orientation des usagers ;</a:t>
            </a:r>
            <a:endParaRPr lang="fr-FR" sz="2200" b="1" dirty="0">
              <a:solidFill>
                <a:schemeClr val="tx1"/>
              </a:solidFill>
            </a:endParaRPr>
          </a:p>
          <a:p>
            <a:pPr lvl="0" algn="just"/>
            <a:r>
              <a:rPr lang="fr-FR" sz="2200" dirty="0">
                <a:solidFill>
                  <a:schemeClr val="tx1"/>
                </a:solidFill>
              </a:rPr>
              <a:t>Collecte, analyse et interprétation des données ;</a:t>
            </a:r>
            <a:endParaRPr lang="fr-FR" sz="2200" b="1" dirty="0">
              <a:solidFill>
                <a:schemeClr val="tx1"/>
              </a:solidFill>
            </a:endParaRPr>
          </a:p>
          <a:p>
            <a:pPr lvl="0" algn="just"/>
            <a:r>
              <a:rPr lang="fr-FR" sz="2200" dirty="0">
                <a:solidFill>
                  <a:schemeClr val="tx1"/>
                </a:solidFill>
              </a:rPr>
              <a:t>Formulation de recommandations.  </a:t>
            </a:r>
            <a:endParaRPr lang="fr-FR" sz="2200" b="1" dirty="0">
              <a:solidFill>
                <a:schemeClr val="tx1"/>
              </a:solidFill>
            </a:endParaRPr>
          </a:p>
          <a:p>
            <a:pPr algn="just"/>
            <a:endParaRPr lang="fr-FR" sz="2200" dirty="0">
              <a:solidFill>
                <a:schemeClr val="tx1"/>
              </a:solidFill>
            </a:endParaRPr>
          </a:p>
        </p:txBody>
      </p:sp>
    </p:spTree>
    <p:extLst>
      <p:ext uri="{BB962C8B-B14F-4D97-AF65-F5344CB8AC3E}">
        <p14:creationId xmlns:p14="http://schemas.microsoft.com/office/powerpoint/2010/main" val="7281712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CI" sz="2500" dirty="0" smtClean="0"/>
              <a:t>METHODOLOGIE</a:t>
            </a:r>
            <a:endParaRPr lang="fr-FR" sz="2500" dirty="0"/>
          </a:p>
        </p:txBody>
      </p:sp>
      <p:sp>
        <p:nvSpPr>
          <p:cNvPr id="3" name="Espace réservé du contenu 2"/>
          <p:cNvSpPr>
            <a:spLocks noGrp="1"/>
          </p:cNvSpPr>
          <p:nvPr>
            <p:ph idx="1"/>
          </p:nvPr>
        </p:nvSpPr>
        <p:spPr/>
        <p:txBody>
          <a:bodyPr/>
          <a:lstStyle/>
          <a:p>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3424" y="607504"/>
            <a:ext cx="8101752" cy="5633847"/>
          </a:xfrm>
          <a:prstGeom prst="rect">
            <a:avLst/>
          </a:prstGeom>
        </p:spPr>
      </p:pic>
      <p:sp>
        <p:nvSpPr>
          <p:cNvPr id="5" name="ZoneTexte 4"/>
          <p:cNvSpPr txBox="1"/>
          <p:nvPr/>
        </p:nvSpPr>
        <p:spPr>
          <a:xfrm>
            <a:off x="101772" y="1902828"/>
            <a:ext cx="3180924" cy="1246495"/>
          </a:xfrm>
          <a:prstGeom prst="rect">
            <a:avLst/>
          </a:prstGeom>
          <a:noFill/>
        </p:spPr>
        <p:txBody>
          <a:bodyPr wrap="square" rtlCol="0">
            <a:spAutoFit/>
          </a:bodyPr>
          <a:lstStyle/>
          <a:p>
            <a:pPr algn="ctr"/>
            <a:r>
              <a:rPr lang="fr-CI" sz="2500" b="1" dirty="0" smtClean="0">
                <a:solidFill>
                  <a:schemeClr val="bg1"/>
                </a:solidFill>
              </a:rPr>
              <a:t>Illustration accueil et orientation </a:t>
            </a:r>
          </a:p>
          <a:p>
            <a:pPr algn="ctr"/>
            <a:r>
              <a:rPr lang="fr-CI" sz="2500" b="1" dirty="0" smtClean="0">
                <a:solidFill>
                  <a:schemeClr val="bg1"/>
                </a:solidFill>
              </a:rPr>
              <a:t>des usagers</a:t>
            </a:r>
            <a:endParaRPr lang="fr-FR" sz="2500" b="1" dirty="0">
              <a:solidFill>
                <a:schemeClr val="bg1"/>
              </a:solidFill>
            </a:endParaRPr>
          </a:p>
        </p:txBody>
      </p:sp>
    </p:spTree>
    <p:extLst>
      <p:ext uri="{BB962C8B-B14F-4D97-AF65-F5344CB8AC3E}">
        <p14:creationId xmlns:p14="http://schemas.microsoft.com/office/powerpoint/2010/main" val="28296715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CI" sz="2500" dirty="0" smtClean="0"/>
              <a:t>METHODOLOGIE</a:t>
            </a:r>
            <a:endParaRPr lang="fr-FR" sz="2500"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20440" y="638468"/>
            <a:ext cx="7973568" cy="5652604"/>
          </a:xfrm>
        </p:spPr>
      </p:pic>
      <p:sp>
        <p:nvSpPr>
          <p:cNvPr id="5" name="ZoneTexte 4"/>
          <p:cNvSpPr txBox="1"/>
          <p:nvPr/>
        </p:nvSpPr>
        <p:spPr>
          <a:xfrm>
            <a:off x="-33560" y="1866252"/>
            <a:ext cx="3520440" cy="861774"/>
          </a:xfrm>
          <a:prstGeom prst="rect">
            <a:avLst/>
          </a:prstGeom>
          <a:noFill/>
        </p:spPr>
        <p:txBody>
          <a:bodyPr wrap="square" rtlCol="0">
            <a:spAutoFit/>
          </a:bodyPr>
          <a:lstStyle/>
          <a:p>
            <a:pPr lvl="0" algn="ctr"/>
            <a:r>
              <a:rPr lang="fr-CI" sz="2500" b="1" dirty="0">
                <a:solidFill>
                  <a:schemeClr val="bg1"/>
                </a:solidFill>
              </a:rPr>
              <a:t>Illustration </a:t>
            </a:r>
            <a:r>
              <a:rPr lang="fr-FR" sz="2500" b="1" dirty="0">
                <a:solidFill>
                  <a:schemeClr val="bg1"/>
                </a:solidFill>
              </a:rPr>
              <a:t>c</a:t>
            </a:r>
            <a:r>
              <a:rPr lang="fr-FR" sz="2500" b="1" dirty="0" smtClean="0">
                <a:solidFill>
                  <a:schemeClr val="bg1"/>
                </a:solidFill>
              </a:rPr>
              <a:t>ollecte des données à l’Aéroport</a:t>
            </a:r>
            <a:r>
              <a:rPr lang="fr-FR" sz="2500" b="1" dirty="0">
                <a:solidFill>
                  <a:schemeClr val="bg1"/>
                </a:solidFill>
              </a:rPr>
              <a:t> </a:t>
            </a:r>
          </a:p>
        </p:txBody>
      </p:sp>
    </p:spTree>
    <p:extLst>
      <p:ext uri="{BB962C8B-B14F-4D97-AF65-F5344CB8AC3E}">
        <p14:creationId xmlns:p14="http://schemas.microsoft.com/office/powerpoint/2010/main" val="39610936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91440" y="653158"/>
            <a:ext cx="8970264" cy="3255264"/>
          </a:xfrm>
        </p:spPr>
        <p:txBody>
          <a:bodyPr>
            <a:normAutofit/>
          </a:bodyPr>
          <a:lstStyle/>
          <a:p>
            <a:pPr algn="ctr"/>
            <a:r>
              <a:rPr lang="fr-CI" sz="7000" b="1" dirty="0" smtClean="0"/>
              <a:t>ACTIONS MENEES PAR L’OFT</a:t>
            </a:r>
            <a:endParaRPr lang="fr-FR" sz="7000" b="1" dirty="0"/>
          </a:p>
        </p:txBody>
      </p:sp>
      <p:sp>
        <p:nvSpPr>
          <p:cNvPr id="3" name="Sous-titre 2"/>
          <p:cNvSpPr>
            <a:spLocks noGrp="1"/>
          </p:cNvSpPr>
          <p:nvPr>
            <p:ph type="subTitle" idx="1"/>
          </p:nvPr>
        </p:nvSpPr>
        <p:spPr>
          <a:xfrm>
            <a:off x="365760" y="4795689"/>
            <a:ext cx="7315200" cy="914400"/>
          </a:xfrm>
        </p:spPr>
        <p:txBody>
          <a:bodyPr/>
          <a:lstStyle/>
          <a:p>
            <a:r>
              <a:rPr lang="fr-CI" sz="2400" dirty="0"/>
              <a:t>GESTION DE L’ORGANISATION  DE LA TÊTE DE STATIONNEMENT</a:t>
            </a:r>
            <a:r>
              <a:rPr lang="fr-CI" sz="2400" dirty="0" smtClean="0"/>
              <a:t> </a:t>
            </a:r>
            <a:r>
              <a:rPr lang="fr-CI" sz="2400" dirty="0"/>
              <a:t>DES TAXIS-COMPTEURS D’ABIDJAN</a:t>
            </a:r>
            <a:endParaRPr lang="fr-FR"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7400" y="3688966"/>
            <a:ext cx="2087203" cy="2213445"/>
          </a:xfrm>
          <a:prstGeom prst="rect">
            <a:avLst/>
          </a:prstGeom>
        </p:spPr>
      </p:pic>
    </p:spTree>
    <p:extLst>
      <p:ext uri="{BB962C8B-B14F-4D97-AF65-F5344CB8AC3E}">
        <p14:creationId xmlns:p14="http://schemas.microsoft.com/office/powerpoint/2010/main" val="27971065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93192" y="131951"/>
            <a:ext cx="8970264" cy="3255264"/>
          </a:xfrm>
        </p:spPr>
        <p:txBody>
          <a:bodyPr>
            <a:normAutofit/>
          </a:bodyPr>
          <a:lstStyle/>
          <a:p>
            <a:r>
              <a:rPr lang="fr-CI" sz="7000" b="1" dirty="0" smtClean="0"/>
              <a:t>SOMMAIRE</a:t>
            </a:r>
            <a:endParaRPr lang="fr-FR" sz="7000" b="1" dirty="0"/>
          </a:p>
        </p:txBody>
      </p:sp>
      <p:sp>
        <p:nvSpPr>
          <p:cNvPr id="3" name="Sous-titre 2"/>
          <p:cNvSpPr>
            <a:spLocks noGrp="1"/>
          </p:cNvSpPr>
          <p:nvPr>
            <p:ph type="subTitle" idx="1"/>
          </p:nvPr>
        </p:nvSpPr>
        <p:spPr>
          <a:xfrm>
            <a:off x="365760" y="4795689"/>
            <a:ext cx="7315200" cy="914400"/>
          </a:xfrm>
        </p:spPr>
        <p:txBody>
          <a:bodyPr/>
          <a:lstStyle/>
          <a:p>
            <a:r>
              <a:rPr lang="fr-CI" sz="2400" dirty="0"/>
              <a:t>GESTION DE L’ORGANISATION  DE LA TÊTE DE </a:t>
            </a:r>
            <a:r>
              <a:rPr lang="fr-CI" sz="2400" dirty="0" smtClean="0"/>
              <a:t>STATIONNEMENT </a:t>
            </a:r>
            <a:r>
              <a:rPr lang="fr-CI" sz="2400" dirty="0"/>
              <a:t>DES TAXIS-COMPTEURS D’ABIDJAN</a:t>
            </a:r>
            <a:endParaRPr lang="fr-FR"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7400" y="3688966"/>
            <a:ext cx="2087203" cy="2213445"/>
          </a:xfrm>
          <a:prstGeom prst="rect">
            <a:avLst/>
          </a:prstGeom>
        </p:spPr>
      </p:pic>
    </p:spTree>
    <p:extLst>
      <p:ext uri="{BB962C8B-B14F-4D97-AF65-F5344CB8AC3E}">
        <p14:creationId xmlns:p14="http://schemas.microsoft.com/office/powerpoint/2010/main" val="32924653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CI" sz="2500" dirty="0" smtClean="0"/>
              <a:t>ACTIONS MENEES </a:t>
            </a:r>
            <a:r>
              <a:rPr lang="fr-CI" sz="2500" dirty="0"/>
              <a:t>PAR L’OFT</a:t>
            </a:r>
            <a:endParaRPr lang="fr-FR" sz="2500" dirty="0"/>
          </a:p>
        </p:txBody>
      </p:sp>
      <p:sp>
        <p:nvSpPr>
          <p:cNvPr id="3" name="Espace réservé du contenu 2"/>
          <p:cNvSpPr>
            <a:spLocks noGrp="1"/>
          </p:cNvSpPr>
          <p:nvPr>
            <p:ph idx="1"/>
          </p:nvPr>
        </p:nvSpPr>
        <p:spPr>
          <a:xfrm>
            <a:off x="3521796" y="604380"/>
            <a:ext cx="8027076" cy="5120640"/>
          </a:xfrm>
        </p:spPr>
        <p:txBody>
          <a:bodyPr>
            <a:normAutofit/>
          </a:bodyPr>
          <a:lstStyle/>
          <a:p>
            <a:pPr marL="0" indent="0" algn="just">
              <a:buNone/>
            </a:pPr>
            <a:r>
              <a:rPr lang="fr-FR" sz="2200" b="1" dirty="0" smtClean="0">
                <a:solidFill>
                  <a:srgbClr val="FF0000"/>
                </a:solidFill>
              </a:rPr>
              <a:t>1-</a:t>
            </a:r>
            <a:r>
              <a:rPr lang="fr-FR" sz="2200" b="1" dirty="0" smtClean="0">
                <a:solidFill>
                  <a:schemeClr val="tx1"/>
                </a:solidFill>
              </a:rPr>
              <a:t> </a:t>
            </a:r>
            <a:r>
              <a:rPr lang="fr-FR" sz="2200" dirty="0" smtClean="0">
                <a:solidFill>
                  <a:schemeClr val="tx1"/>
                </a:solidFill>
              </a:rPr>
              <a:t>Conception </a:t>
            </a:r>
            <a:r>
              <a:rPr lang="fr-FR" sz="2200" dirty="0">
                <a:solidFill>
                  <a:schemeClr val="tx1"/>
                </a:solidFill>
              </a:rPr>
              <a:t>de fiches d’enquête du client et du conducteur </a:t>
            </a:r>
            <a:endParaRPr lang="fr-FR" sz="2200" dirty="0" smtClean="0">
              <a:solidFill>
                <a:schemeClr val="tx1"/>
              </a:solidFill>
            </a:endParaRPr>
          </a:p>
          <a:p>
            <a:pPr marL="0" indent="0" algn="just">
              <a:buNone/>
            </a:pPr>
            <a:r>
              <a:rPr lang="fr-CI" sz="2200" b="1" dirty="0" smtClean="0">
                <a:solidFill>
                  <a:srgbClr val="FF0000"/>
                </a:solidFill>
              </a:rPr>
              <a:t>2-</a:t>
            </a:r>
            <a:r>
              <a:rPr lang="fr-CI" sz="2200" dirty="0" smtClean="0">
                <a:solidFill>
                  <a:schemeClr val="tx1"/>
                </a:solidFill>
              </a:rPr>
              <a:t> </a:t>
            </a:r>
            <a:r>
              <a:rPr lang="fr-FR" sz="2400" dirty="0">
                <a:solidFill>
                  <a:schemeClr val="tx1"/>
                </a:solidFill>
              </a:rPr>
              <a:t>Rencontre avec les autorités en charge de la gestion de l’aéroport d’Abidjan et les chauffeurs de taxis opérant sur la plateforme aéroportuaire  </a:t>
            </a:r>
          </a:p>
          <a:p>
            <a:pPr marL="0" indent="0">
              <a:buNone/>
            </a:pPr>
            <a:endParaRPr lang="fr-FR" sz="2200" dirty="0">
              <a:solidFill>
                <a:schemeClr val="tx1"/>
              </a:solidFill>
            </a:endParaRPr>
          </a:p>
        </p:txBody>
      </p:sp>
    </p:spTree>
    <p:extLst>
      <p:ext uri="{BB962C8B-B14F-4D97-AF65-F5344CB8AC3E}">
        <p14:creationId xmlns:p14="http://schemas.microsoft.com/office/powerpoint/2010/main" val="2138740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CI" sz="2500" dirty="0" smtClean="0"/>
              <a:t>ACTIONS MENEES </a:t>
            </a:r>
            <a:r>
              <a:rPr lang="fr-CI" sz="2500" dirty="0"/>
              <a:t>PAR L’OFT</a:t>
            </a:r>
            <a:endParaRPr lang="fr-FR" sz="2500" dirty="0"/>
          </a:p>
        </p:txBody>
      </p:sp>
      <p:pic>
        <p:nvPicPr>
          <p:cNvPr id="6" name="Image 5"/>
          <p:cNvPicPr>
            <a:picLocks noChangeAspect="1"/>
          </p:cNvPicPr>
          <p:nvPr/>
        </p:nvPicPr>
        <p:blipFill>
          <a:blip r:embed="rId2"/>
          <a:stretch>
            <a:fillRect/>
          </a:stretch>
        </p:blipFill>
        <p:spPr>
          <a:xfrm>
            <a:off x="252919" y="1123837"/>
            <a:ext cx="11389936" cy="4430838"/>
          </a:xfrm>
          <a:prstGeom prst="rect">
            <a:avLst/>
          </a:prstGeom>
          <a:ln>
            <a:noFill/>
          </a:ln>
          <a:effectLst>
            <a:outerShdw blurRad="292100" dist="139700" dir="2700000" algn="tl" rotWithShape="0">
              <a:srgbClr val="333333">
                <a:alpha val="65000"/>
              </a:srgbClr>
            </a:outerShdw>
          </a:effectLst>
        </p:spPr>
      </p:pic>
      <p:sp>
        <p:nvSpPr>
          <p:cNvPr id="7" name="ZoneTexte 6"/>
          <p:cNvSpPr txBox="1"/>
          <p:nvPr/>
        </p:nvSpPr>
        <p:spPr>
          <a:xfrm>
            <a:off x="2025110" y="199439"/>
            <a:ext cx="8563641" cy="754053"/>
          </a:xfrm>
          <a:prstGeom prst="rect">
            <a:avLst/>
          </a:prstGeom>
          <a:noFill/>
        </p:spPr>
        <p:txBody>
          <a:bodyPr wrap="square" rtlCol="0">
            <a:spAutoFit/>
          </a:bodyPr>
          <a:lstStyle/>
          <a:p>
            <a:pPr algn="ctr"/>
            <a:r>
              <a:rPr lang="fr-FR" sz="2500" b="1" dirty="0" smtClean="0"/>
              <a:t>Illustration des fiches d’enquêtes : Client </a:t>
            </a:r>
            <a:r>
              <a:rPr lang="fr-FR" sz="2500" b="1" dirty="0"/>
              <a:t>et du </a:t>
            </a:r>
            <a:r>
              <a:rPr lang="fr-FR" sz="2500" b="1" dirty="0" smtClean="0"/>
              <a:t>Conducteur </a:t>
            </a:r>
            <a:endParaRPr lang="fr-FR" sz="2500" b="1" dirty="0"/>
          </a:p>
          <a:p>
            <a:endParaRPr lang="fr-FR" dirty="0"/>
          </a:p>
        </p:txBody>
      </p:sp>
    </p:spTree>
    <p:extLst>
      <p:ext uri="{BB962C8B-B14F-4D97-AF65-F5344CB8AC3E}">
        <p14:creationId xmlns:p14="http://schemas.microsoft.com/office/powerpoint/2010/main" val="89595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CI" sz="2500" dirty="0"/>
              <a:t>ACTIONS </a:t>
            </a:r>
            <a:r>
              <a:rPr lang="fr-CI" sz="2500" dirty="0" smtClean="0"/>
              <a:t>MENEES </a:t>
            </a:r>
            <a:r>
              <a:rPr lang="fr-CI" sz="2500" dirty="0"/>
              <a:t>PAR L’OFT</a:t>
            </a:r>
            <a:endParaRPr lang="fr-FR" sz="2500" dirty="0"/>
          </a:p>
        </p:txBody>
      </p:sp>
      <p:sp>
        <p:nvSpPr>
          <p:cNvPr id="3" name="Espace réservé du contenu 2"/>
          <p:cNvSpPr>
            <a:spLocks noGrp="1"/>
          </p:cNvSpPr>
          <p:nvPr>
            <p:ph idx="1"/>
          </p:nvPr>
        </p:nvSpPr>
        <p:spPr>
          <a:xfrm>
            <a:off x="3556002" y="443484"/>
            <a:ext cx="7953924" cy="3113532"/>
          </a:xfrm>
        </p:spPr>
        <p:txBody>
          <a:bodyPr/>
          <a:lstStyle/>
          <a:p>
            <a:pPr marL="0" indent="0" algn="just">
              <a:buNone/>
            </a:pPr>
            <a:r>
              <a:rPr lang="fr-FR" b="1" dirty="0" smtClean="0">
                <a:solidFill>
                  <a:srgbClr val="FF0000"/>
                </a:solidFill>
              </a:rPr>
              <a:t>3- </a:t>
            </a:r>
            <a:r>
              <a:rPr lang="fr-FR" sz="2200" dirty="0" smtClean="0">
                <a:solidFill>
                  <a:schemeClr val="tx1"/>
                </a:solidFill>
              </a:rPr>
              <a:t>En </a:t>
            </a:r>
            <a:r>
              <a:rPr lang="fr-FR" sz="2200" dirty="0">
                <a:solidFill>
                  <a:schemeClr val="tx1"/>
                </a:solidFill>
              </a:rPr>
              <a:t>marge des activités de terrain, l’OFT a organisé des rencontres avec les parties prenantes au bon fonctionnement de la tête de stationnement taxis. </a:t>
            </a:r>
            <a:endParaRPr lang="fr-FR" sz="2200" dirty="0" smtClean="0">
              <a:solidFill>
                <a:schemeClr val="tx1"/>
              </a:solidFill>
            </a:endParaRPr>
          </a:p>
          <a:p>
            <a:pPr marL="0" indent="0" algn="just">
              <a:buNone/>
            </a:pPr>
            <a:r>
              <a:rPr lang="fr-CI" sz="2200" dirty="0" smtClean="0">
                <a:solidFill>
                  <a:schemeClr val="tx1"/>
                </a:solidFill>
              </a:rPr>
              <a:t>Les dernières réunions:</a:t>
            </a:r>
          </a:p>
          <a:p>
            <a:pPr marL="0" indent="0" algn="just">
              <a:buNone/>
            </a:pPr>
            <a:endParaRPr lang="fr-FR" sz="2200" dirty="0">
              <a:solidFill>
                <a:schemeClr val="tx1"/>
              </a:solidFill>
            </a:endParaRPr>
          </a:p>
          <a:p>
            <a:endParaRPr lang="fr-FR" dirty="0"/>
          </a:p>
        </p:txBody>
      </p:sp>
      <p:graphicFrame>
        <p:nvGraphicFramePr>
          <p:cNvPr id="4" name="Tableau 3"/>
          <p:cNvGraphicFramePr>
            <a:graphicFrameLocks noGrp="1"/>
          </p:cNvGraphicFramePr>
          <p:nvPr>
            <p:extLst>
              <p:ext uri="{D42A27DB-BD31-4B8C-83A1-F6EECF244321}">
                <p14:modId xmlns:p14="http://schemas.microsoft.com/office/powerpoint/2010/main" val="655474578"/>
              </p:ext>
            </p:extLst>
          </p:nvPr>
        </p:nvGraphicFramePr>
        <p:xfrm>
          <a:off x="3099816" y="2249762"/>
          <a:ext cx="9092184" cy="4491895"/>
        </p:xfrm>
        <a:graphic>
          <a:graphicData uri="http://schemas.openxmlformats.org/drawingml/2006/table">
            <a:tbl>
              <a:tblPr firstRow="1" bandRow="1">
                <a:tableStyleId>{5C22544A-7EE6-4342-B048-85BDC9FD1C3A}</a:tableStyleId>
              </a:tblPr>
              <a:tblGrid>
                <a:gridCol w="2553664"/>
                <a:gridCol w="3475429"/>
                <a:gridCol w="3063091"/>
              </a:tblGrid>
              <a:tr h="311377">
                <a:tc>
                  <a:txBody>
                    <a:bodyPr/>
                    <a:lstStyle/>
                    <a:p>
                      <a:endParaRPr lang="fr-FR" dirty="0"/>
                    </a:p>
                  </a:txBody>
                  <a:tcPr/>
                </a:tc>
                <a:tc>
                  <a:txBody>
                    <a:bodyPr/>
                    <a:lstStyle/>
                    <a:p>
                      <a:r>
                        <a:rPr lang="fr-CI" dirty="0" smtClean="0"/>
                        <a:t>OBJET</a:t>
                      </a:r>
                      <a:endParaRPr lang="fr-FR" dirty="0"/>
                    </a:p>
                  </a:txBody>
                  <a:tcPr/>
                </a:tc>
                <a:tc>
                  <a:txBody>
                    <a:bodyPr/>
                    <a:lstStyle/>
                    <a:p>
                      <a:r>
                        <a:rPr lang="fr-CI" dirty="0" smtClean="0"/>
                        <a:t>PARTICIPANTS</a:t>
                      </a:r>
                      <a:endParaRPr lang="fr-FR" dirty="0"/>
                    </a:p>
                  </a:txBody>
                  <a:tcPr/>
                </a:tc>
              </a:tr>
              <a:tr h="10119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smtClean="0">
                          <a:solidFill>
                            <a:schemeClr val="dk1"/>
                          </a:solidFill>
                          <a:effectLst/>
                          <a:latin typeface="+mn-lt"/>
                          <a:ea typeface="+mn-ea"/>
                          <a:cs typeface="+mn-cs"/>
                        </a:rPr>
                        <a:t>Réunion du 10 octobre 2017 </a:t>
                      </a:r>
                      <a:endParaRPr lang="fr-FR" sz="1800" kern="1200" dirty="0" smtClean="0">
                        <a:solidFill>
                          <a:schemeClr val="dk1"/>
                        </a:solidFill>
                        <a:effectLst/>
                        <a:latin typeface="+mn-lt"/>
                        <a:ea typeface="+mn-ea"/>
                        <a:cs typeface="+mn-cs"/>
                      </a:endParaRPr>
                    </a:p>
                    <a:p>
                      <a:endParaRPr lang="fr-FR" dirty="0"/>
                    </a:p>
                  </a:txBody>
                  <a:tcPr/>
                </a:tc>
                <a:tc>
                  <a:txBody>
                    <a:bodyPr/>
                    <a:lstStyle/>
                    <a:p>
                      <a:r>
                        <a:rPr lang="fr-FR" sz="1800" kern="1200" dirty="0" smtClean="0">
                          <a:solidFill>
                            <a:schemeClr val="dk1"/>
                          </a:solidFill>
                          <a:effectLst/>
                          <a:latin typeface="+mn-lt"/>
                          <a:ea typeface="+mn-ea"/>
                          <a:cs typeface="+mn-cs"/>
                        </a:rPr>
                        <a:t>Conditions d’exercice  des entreprises de location de voitures  à l’Aéroport International FHB</a:t>
                      </a:r>
                      <a:r>
                        <a:rPr lang="fr-FR" sz="1800" kern="1200" baseline="0" dirty="0" smtClean="0">
                          <a:solidFill>
                            <a:schemeClr val="dk1"/>
                          </a:solidFill>
                          <a:effectLst/>
                          <a:latin typeface="+mn-lt"/>
                          <a:ea typeface="+mn-ea"/>
                          <a:cs typeface="+mn-cs"/>
                        </a:rPr>
                        <a:t> </a:t>
                      </a:r>
                      <a:endParaRPr lang="fr-FR" dirty="0"/>
                    </a:p>
                  </a:txBody>
                  <a:tcPr/>
                </a:tc>
                <a:tc>
                  <a:txBody>
                    <a:bodyPr/>
                    <a:lstStyle/>
                    <a:p>
                      <a:r>
                        <a:rPr lang="fr-FR" sz="1800" kern="1200" dirty="0" smtClean="0">
                          <a:solidFill>
                            <a:schemeClr val="dk1"/>
                          </a:solidFill>
                          <a:effectLst/>
                          <a:latin typeface="+mn-lt"/>
                          <a:ea typeface="+mn-ea"/>
                          <a:cs typeface="+mn-cs"/>
                        </a:rPr>
                        <a:t>EUROCAR, AVIS, BUDGET, EUROSTAR, HERTZ, SELV, FACTOR EXPRESS</a:t>
                      </a:r>
                      <a:endParaRPr lang="fr-FR" dirty="0"/>
                    </a:p>
                  </a:txBody>
                  <a:tcPr/>
                </a:tc>
              </a:tr>
              <a:tr h="1479039">
                <a:tc>
                  <a:txBody>
                    <a:bodyPr/>
                    <a:lstStyle/>
                    <a:p>
                      <a:r>
                        <a:rPr lang="fr-FR" sz="1800" b="1" kern="1200" dirty="0" smtClean="0">
                          <a:solidFill>
                            <a:schemeClr val="dk1"/>
                          </a:solidFill>
                          <a:effectLst/>
                          <a:latin typeface="+mn-lt"/>
                          <a:ea typeface="+mn-ea"/>
                          <a:cs typeface="+mn-cs"/>
                        </a:rPr>
                        <a:t>Réunion du 10 octobre 2017 </a:t>
                      </a:r>
                      <a:endParaRPr lang="fr-FR" dirty="0"/>
                    </a:p>
                  </a:txBody>
                  <a:tcPr/>
                </a:tc>
                <a:tc>
                  <a:txBody>
                    <a:bodyPr/>
                    <a:lstStyle/>
                    <a:p>
                      <a:r>
                        <a:rPr lang="fr-FR" sz="1800" kern="1200" dirty="0" smtClean="0">
                          <a:solidFill>
                            <a:schemeClr val="dk1"/>
                          </a:solidFill>
                          <a:effectLst/>
                          <a:latin typeface="+mn-lt"/>
                          <a:ea typeface="+mn-ea"/>
                          <a:cs typeface="+mn-cs"/>
                        </a:rPr>
                        <a:t>Mise en œuvre des instructions ministérielle relatives au fonctionnement de la tête de taxis  de l’Aéroport International FHB</a:t>
                      </a:r>
                      <a:r>
                        <a:rPr lang="fr-FR" sz="1800" kern="1200" baseline="0" dirty="0" smtClean="0">
                          <a:solidFill>
                            <a:schemeClr val="dk1"/>
                          </a:solidFill>
                          <a:effectLst/>
                          <a:latin typeface="+mn-lt"/>
                          <a:ea typeface="+mn-ea"/>
                          <a:cs typeface="+mn-cs"/>
                        </a:rPr>
                        <a:t> </a:t>
                      </a:r>
                      <a:endParaRPr lang="fr-FR" dirty="0" smtClean="0"/>
                    </a:p>
                    <a:p>
                      <a:endParaRPr lang="fr-FR" dirty="0"/>
                    </a:p>
                  </a:txBody>
                  <a:tcPr/>
                </a:tc>
                <a:tc>
                  <a:txBody>
                    <a:bodyPr/>
                    <a:lstStyle/>
                    <a:p>
                      <a:r>
                        <a:rPr lang="fr-CI" dirty="0" smtClean="0"/>
                        <a:t>DGTTC, AERIA,</a:t>
                      </a:r>
                      <a:r>
                        <a:rPr lang="fr-CI" baseline="0" dirty="0" smtClean="0"/>
                        <a:t> ANAC, SODEXAM, Police spéciale sécurité routière du MT</a:t>
                      </a:r>
                      <a:endParaRPr lang="fr-FR" dirty="0"/>
                    </a:p>
                  </a:txBody>
                  <a:tcPr/>
                </a:tc>
              </a:tr>
              <a:tr h="1011974">
                <a:tc>
                  <a:txBody>
                    <a:bodyPr/>
                    <a:lstStyle/>
                    <a:p>
                      <a:r>
                        <a:rPr lang="fr-FR" sz="1800" b="1" kern="1200" dirty="0" smtClean="0">
                          <a:solidFill>
                            <a:schemeClr val="dk1"/>
                          </a:solidFill>
                          <a:effectLst/>
                          <a:latin typeface="+mn-lt"/>
                          <a:ea typeface="+mn-ea"/>
                          <a:cs typeface="+mn-cs"/>
                        </a:rPr>
                        <a:t>Réunion: 11 octobre 2017  de 10 à 11 heures</a:t>
                      </a:r>
                      <a:r>
                        <a:rPr lang="fr-FR" sz="1800" kern="1200" dirty="0" smtClean="0">
                          <a:solidFill>
                            <a:schemeClr val="dk1"/>
                          </a:solidFill>
                          <a:effectLst/>
                          <a:latin typeface="+mn-lt"/>
                          <a:ea typeface="+mn-ea"/>
                          <a:cs typeface="+mn-cs"/>
                        </a:rPr>
                        <a:t>. </a:t>
                      </a:r>
                      <a:endParaRPr lang="fr-FR" dirty="0"/>
                    </a:p>
                  </a:txBody>
                  <a:tcPr/>
                </a:tc>
                <a:tc>
                  <a:txBody>
                    <a:bodyPr/>
                    <a:lstStyle/>
                    <a:p>
                      <a:r>
                        <a:rPr lang="fr-FR" sz="1800" kern="1200" dirty="0" smtClean="0">
                          <a:solidFill>
                            <a:schemeClr val="dk1"/>
                          </a:solidFill>
                          <a:effectLst/>
                          <a:latin typeface="+mn-lt"/>
                          <a:ea typeface="+mn-ea"/>
                          <a:cs typeface="+mn-cs"/>
                        </a:rPr>
                        <a:t>Cas des véhicules banalisés exerçant l’activité de transport à l’Aéroport International FHB</a:t>
                      </a:r>
                      <a:endParaRPr lang="fr-F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200" dirty="0" smtClean="0">
                          <a:solidFill>
                            <a:schemeClr val="dk1"/>
                          </a:solidFill>
                          <a:effectLst/>
                          <a:latin typeface="+mn-lt"/>
                          <a:ea typeface="+mn-ea"/>
                          <a:cs typeface="+mn-cs"/>
                        </a:rPr>
                        <a:t>DGTTC/OFT/AERIA/ANAC/SODEXAM/ police spéciale de sécurité routière.</a:t>
                      </a:r>
                    </a:p>
                    <a:p>
                      <a:endParaRPr lang="fr-FR" dirty="0"/>
                    </a:p>
                  </a:txBody>
                  <a:tcPr/>
                </a:tc>
              </a:tr>
              <a:tr h="446402">
                <a:tc gridSpan="3">
                  <a:txBody>
                    <a:bodyPr/>
                    <a:lstStyle/>
                    <a:p>
                      <a:endParaRPr lang="fr-FR" dirty="0"/>
                    </a:p>
                  </a:txBody>
                  <a:tcPr/>
                </a:tc>
                <a:tc hMerge="1">
                  <a:txBody>
                    <a:bodyPr/>
                    <a:lstStyle/>
                    <a:p>
                      <a:endParaRPr lang="fr-FR" dirty="0"/>
                    </a:p>
                  </a:txBody>
                  <a:tcPr/>
                </a:tc>
                <a:tc hMerge="1">
                  <a:txBody>
                    <a:bodyPr/>
                    <a:lstStyle/>
                    <a:p>
                      <a:endParaRPr lang="fr-FR" dirty="0"/>
                    </a:p>
                  </a:txBody>
                  <a:tcPr/>
                </a:tc>
              </a:tr>
            </a:tbl>
          </a:graphicData>
        </a:graphic>
      </p:graphicFrame>
    </p:spTree>
    <p:extLst>
      <p:ext uri="{BB962C8B-B14F-4D97-AF65-F5344CB8AC3E}">
        <p14:creationId xmlns:p14="http://schemas.microsoft.com/office/powerpoint/2010/main" val="25946057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CI" sz="2500" dirty="0"/>
              <a:t>ACTIONS </a:t>
            </a:r>
            <a:r>
              <a:rPr lang="fr-CI" sz="2500" dirty="0" smtClean="0"/>
              <a:t>MENEES </a:t>
            </a:r>
            <a:r>
              <a:rPr lang="fr-CI" sz="2500" dirty="0"/>
              <a:t>PAR L’OFT</a:t>
            </a:r>
            <a:endParaRPr lang="fr-FR" sz="2500" dirty="0"/>
          </a:p>
        </p:txBody>
      </p:sp>
      <p:sp>
        <p:nvSpPr>
          <p:cNvPr id="3" name="Espace réservé du contenu 2"/>
          <p:cNvSpPr>
            <a:spLocks noGrp="1"/>
          </p:cNvSpPr>
          <p:nvPr>
            <p:ph idx="1"/>
          </p:nvPr>
        </p:nvSpPr>
        <p:spPr>
          <a:xfrm>
            <a:off x="3482850" y="-103138"/>
            <a:ext cx="7953924" cy="3113532"/>
          </a:xfrm>
        </p:spPr>
        <p:txBody>
          <a:bodyPr/>
          <a:lstStyle/>
          <a:p>
            <a:pPr marL="0" indent="0" algn="just">
              <a:buNone/>
            </a:pPr>
            <a:r>
              <a:rPr lang="fr-FR" b="1" dirty="0" smtClean="0">
                <a:solidFill>
                  <a:srgbClr val="FF0000"/>
                </a:solidFill>
              </a:rPr>
              <a:t>3- </a:t>
            </a:r>
            <a:r>
              <a:rPr lang="fr-CI" sz="2200" dirty="0" smtClean="0">
                <a:solidFill>
                  <a:schemeClr val="tx1"/>
                </a:solidFill>
              </a:rPr>
              <a:t>Les dernières réunions: (suite)</a:t>
            </a:r>
          </a:p>
          <a:p>
            <a:pPr marL="0" indent="0" algn="just">
              <a:buNone/>
            </a:pPr>
            <a:endParaRPr lang="fr-FR" sz="2200" dirty="0">
              <a:solidFill>
                <a:schemeClr val="tx1"/>
              </a:solidFill>
            </a:endParaRPr>
          </a:p>
          <a:p>
            <a:endParaRPr lang="fr-FR" dirty="0"/>
          </a:p>
        </p:txBody>
      </p:sp>
      <p:graphicFrame>
        <p:nvGraphicFramePr>
          <p:cNvPr id="4" name="Tableau 3"/>
          <p:cNvGraphicFramePr>
            <a:graphicFrameLocks noGrp="1"/>
          </p:cNvGraphicFramePr>
          <p:nvPr>
            <p:extLst>
              <p:ext uri="{D42A27DB-BD31-4B8C-83A1-F6EECF244321}">
                <p14:modId xmlns:p14="http://schemas.microsoft.com/office/powerpoint/2010/main" val="4173818359"/>
              </p:ext>
            </p:extLst>
          </p:nvPr>
        </p:nvGraphicFramePr>
        <p:xfrm>
          <a:off x="3054097" y="1298786"/>
          <a:ext cx="9092184" cy="4315149"/>
        </p:xfrm>
        <a:graphic>
          <a:graphicData uri="http://schemas.openxmlformats.org/drawingml/2006/table">
            <a:tbl>
              <a:tblPr firstRow="1" bandRow="1">
                <a:tableStyleId>{5C22544A-7EE6-4342-B048-85BDC9FD1C3A}</a:tableStyleId>
              </a:tblPr>
              <a:tblGrid>
                <a:gridCol w="2553664"/>
                <a:gridCol w="3475429"/>
                <a:gridCol w="3063091"/>
              </a:tblGrid>
              <a:tr h="311377">
                <a:tc>
                  <a:txBody>
                    <a:bodyPr/>
                    <a:lstStyle/>
                    <a:p>
                      <a:endParaRPr lang="fr-FR" dirty="0"/>
                    </a:p>
                  </a:txBody>
                  <a:tcPr/>
                </a:tc>
                <a:tc>
                  <a:txBody>
                    <a:bodyPr/>
                    <a:lstStyle/>
                    <a:p>
                      <a:r>
                        <a:rPr lang="fr-CI" dirty="0" smtClean="0"/>
                        <a:t>OBJET</a:t>
                      </a:r>
                      <a:endParaRPr lang="fr-FR" dirty="0"/>
                    </a:p>
                  </a:txBody>
                  <a:tcPr/>
                </a:tc>
                <a:tc>
                  <a:txBody>
                    <a:bodyPr/>
                    <a:lstStyle/>
                    <a:p>
                      <a:r>
                        <a:rPr lang="fr-CI" dirty="0" smtClean="0"/>
                        <a:t>PARTICIPANTS</a:t>
                      </a:r>
                      <a:endParaRPr lang="fr-FR" dirty="0"/>
                    </a:p>
                  </a:txBody>
                  <a:tcPr/>
                </a:tc>
              </a:tr>
              <a:tr h="1011974">
                <a:tc>
                  <a:txBody>
                    <a:bodyPr/>
                    <a:lstStyle/>
                    <a:p>
                      <a:r>
                        <a:rPr lang="fr-FR" sz="1800" b="1" kern="1200" dirty="0" smtClean="0">
                          <a:solidFill>
                            <a:schemeClr val="dk1"/>
                          </a:solidFill>
                          <a:effectLst/>
                          <a:latin typeface="+mn-lt"/>
                          <a:ea typeface="+mn-ea"/>
                          <a:cs typeface="+mn-cs"/>
                        </a:rPr>
                        <a:t>Réunion : 12 Octobre 2017</a:t>
                      </a:r>
                      <a:endParaRPr lang="fr-FR" dirty="0"/>
                    </a:p>
                  </a:txBody>
                  <a:tcPr/>
                </a:tc>
                <a:tc>
                  <a:txBody>
                    <a:bodyPr/>
                    <a:lstStyle/>
                    <a:p>
                      <a:r>
                        <a:rPr lang="fr-FR" sz="1800" kern="1200" dirty="0" smtClean="0">
                          <a:solidFill>
                            <a:schemeClr val="dk1"/>
                          </a:solidFill>
                          <a:effectLst/>
                          <a:latin typeface="+mn-lt"/>
                          <a:ea typeface="+mn-ea"/>
                          <a:cs typeface="+mn-cs"/>
                        </a:rPr>
                        <a:t>le paramétrage et la fiabilité  des compteurs horokilométriques</a:t>
                      </a:r>
                      <a:endParaRPr lang="fr-FR" dirty="0"/>
                    </a:p>
                  </a:txBody>
                  <a:tcPr/>
                </a:tc>
                <a:tc>
                  <a:txBody>
                    <a:bodyPr/>
                    <a:lstStyle/>
                    <a:p>
                      <a:r>
                        <a:rPr lang="fr-FR" sz="1800" kern="1200" dirty="0" smtClean="0">
                          <a:solidFill>
                            <a:schemeClr val="dk1"/>
                          </a:solidFill>
                          <a:effectLst/>
                          <a:latin typeface="+mn-lt"/>
                          <a:ea typeface="+mn-ea"/>
                          <a:cs typeface="+mn-cs"/>
                        </a:rPr>
                        <a:t>Direction de la métrologie du ministère du commerce, DGTTC et OFT </a:t>
                      </a:r>
                      <a:endParaRPr lang="fr-FR" dirty="0"/>
                    </a:p>
                  </a:txBody>
                  <a:tcPr/>
                </a:tc>
              </a:tr>
              <a:tr h="1479039">
                <a:tc>
                  <a:txBody>
                    <a:bodyPr/>
                    <a:lstStyle/>
                    <a:p>
                      <a:r>
                        <a:rPr lang="fr-FR" sz="1800" b="1" kern="1200" dirty="0" smtClean="0">
                          <a:solidFill>
                            <a:schemeClr val="dk1"/>
                          </a:solidFill>
                          <a:effectLst/>
                          <a:latin typeface="+mn-lt"/>
                          <a:ea typeface="+mn-ea"/>
                          <a:cs typeface="+mn-cs"/>
                        </a:rPr>
                        <a:t>Cinquième  réunion du 24 octobre 2017 </a:t>
                      </a:r>
                      <a:endParaRPr lang="fr-FR" dirty="0"/>
                    </a:p>
                  </a:txBody>
                  <a:tcPr/>
                </a:tc>
                <a:tc>
                  <a:txBody>
                    <a:bodyPr/>
                    <a:lstStyle/>
                    <a:p>
                      <a:r>
                        <a:rPr lang="fr-FR" sz="1800" kern="1200" dirty="0" smtClean="0">
                          <a:solidFill>
                            <a:schemeClr val="dk1"/>
                          </a:solidFill>
                          <a:effectLst/>
                          <a:latin typeface="+mn-lt"/>
                          <a:ea typeface="+mn-ea"/>
                          <a:cs typeface="+mn-cs"/>
                        </a:rPr>
                        <a:t>Sensibilisation des responsables du réseau des taxis compteurs de l’Aéroport International FHB</a:t>
                      </a:r>
                      <a:endParaRPr lang="fr-FR" dirty="0"/>
                    </a:p>
                  </a:txBody>
                  <a:tcPr/>
                </a:tc>
                <a:tc>
                  <a:txBody>
                    <a:bodyPr/>
                    <a:lstStyle/>
                    <a:p>
                      <a:r>
                        <a:rPr lang="fr-FR" sz="1800" kern="1200" dirty="0" smtClean="0">
                          <a:solidFill>
                            <a:schemeClr val="dk1"/>
                          </a:solidFill>
                          <a:effectLst/>
                          <a:latin typeface="+mn-lt"/>
                          <a:ea typeface="+mn-ea"/>
                          <a:cs typeface="+mn-cs"/>
                        </a:rPr>
                        <a:t>NOUH Kouadio Noufou (présidant), N’Guessan Kouakou Antoine (Secrétaire à l’organisation).</a:t>
                      </a:r>
                      <a:endParaRPr lang="fr-FR" dirty="0"/>
                    </a:p>
                  </a:txBody>
                  <a:tcPr/>
                </a:tc>
              </a:tr>
              <a:tr h="1011974">
                <a:tc>
                  <a:txBody>
                    <a:bodyPr/>
                    <a:lstStyle/>
                    <a:p>
                      <a:endParaRPr lang="fr-FR" dirty="0"/>
                    </a:p>
                  </a:txBody>
                  <a:tcPr/>
                </a:tc>
                <a:tc>
                  <a:txBody>
                    <a:bodyPr/>
                    <a:lstStyle/>
                    <a:p>
                      <a:endParaRPr lang="fr-FR" dirty="0"/>
                    </a:p>
                  </a:txBody>
                  <a:tcPr/>
                </a:tc>
                <a:tc>
                  <a:txBody>
                    <a:bodyPr/>
                    <a:lstStyle/>
                    <a:p>
                      <a:endParaRPr lang="fr-FR" dirty="0"/>
                    </a:p>
                  </a:txBody>
                  <a:tcPr/>
                </a:tc>
              </a:tr>
              <a:tr h="446402">
                <a:tc gridSpan="3">
                  <a:txBody>
                    <a:bodyPr/>
                    <a:lstStyle/>
                    <a:p>
                      <a:endParaRPr lang="fr-FR" dirty="0"/>
                    </a:p>
                  </a:txBody>
                  <a:tcPr/>
                </a:tc>
                <a:tc hMerge="1">
                  <a:txBody>
                    <a:bodyPr/>
                    <a:lstStyle/>
                    <a:p>
                      <a:endParaRPr lang="fr-FR" dirty="0"/>
                    </a:p>
                  </a:txBody>
                  <a:tcPr/>
                </a:tc>
                <a:tc hMerge="1">
                  <a:txBody>
                    <a:bodyPr/>
                    <a:lstStyle/>
                    <a:p>
                      <a:endParaRPr lang="fr-FR" dirty="0"/>
                    </a:p>
                  </a:txBody>
                  <a:tcPr/>
                </a:tc>
              </a:tr>
            </a:tbl>
          </a:graphicData>
        </a:graphic>
      </p:graphicFrame>
    </p:spTree>
    <p:extLst>
      <p:ext uri="{BB962C8B-B14F-4D97-AF65-F5344CB8AC3E}">
        <p14:creationId xmlns:p14="http://schemas.microsoft.com/office/powerpoint/2010/main" val="2418599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CI" sz="2500" dirty="0" smtClean="0"/>
              <a:t>ACTIONS MENEES </a:t>
            </a:r>
            <a:r>
              <a:rPr lang="fr-CI" sz="2500" dirty="0"/>
              <a:t>PAR L’OFT</a:t>
            </a:r>
            <a:endParaRPr lang="fr-FR" sz="2500" dirty="0"/>
          </a:p>
        </p:txBody>
      </p:sp>
      <p:sp>
        <p:nvSpPr>
          <p:cNvPr id="3" name="Espace réservé du contenu 2"/>
          <p:cNvSpPr>
            <a:spLocks noGrp="1"/>
          </p:cNvSpPr>
          <p:nvPr>
            <p:ph idx="1"/>
          </p:nvPr>
        </p:nvSpPr>
        <p:spPr>
          <a:xfrm>
            <a:off x="3503508" y="164592"/>
            <a:ext cx="8027076" cy="5120640"/>
          </a:xfrm>
        </p:spPr>
        <p:txBody>
          <a:bodyPr>
            <a:normAutofit/>
          </a:bodyPr>
          <a:lstStyle/>
          <a:p>
            <a:pPr marL="0" indent="0" algn="just">
              <a:buNone/>
            </a:pPr>
            <a:r>
              <a:rPr lang="fr-FR" sz="2400" dirty="0" smtClean="0">
                <a:solidFill>
                  <a:schemeClr val="tx1"/>
                </a:solidFill>
              </a:rPr>
              <a:t>A la </a:t>
            </a:r>
            <a:r>
              <a:rPr lang="fr-FR" sz="2400" dirty="0">
                <a:solidFill>
                  <a:schemeClr val="tx1"/>
                </a:solidFill>
              </a:rPr>
              <a:t>lumière des faits </a:t>
            </a:r>
            <a:r>
              <a:rPr lang="fr-FR" sz="2400" dirty="0" smtClean="0">
                <a:solidFill>
                  <a:schemeClr val="tx1"/>
                </a:solidFill>
              </a:rPr>
              <a:t>observés, </a:t>
            </a:r>
            <a:r>
              <a:rPr lang="fr-FR" sz="2400" dirty="0">
                <a:solidFill>
                  <a:schemeClr val="tx1"/>
                </a:solidFill>
              </a:rPr>
              <a:t>les réactions sont mitigées. Pendant qu’un certain nombre d’acteurs approuvent l’application de la décision du Ministre des Transports, d’autres s’y </a:t>
            </a:r>
            <a:r>
              <a:rPr lang="fr-FR" sz="2400" dirty="0" smtClean="0">
                <a:solidFill>
                  <a:schemeClr val="tx1"/>
                </a:solidFill>
              </a:rPr>
              <a:t>opposent.</a:t>
            </a:r>
            <a:endParaRPr lang="fr-FR" sz="2200" dirty="0">
              <a:solidFill>
                <a:schemeClr val="tx1"/>
              </a:solidFill>
            </a:endParaRPr>
          </a:p>
        </p:txBody>
      </p:sp>
    </p:spTree>
    <p:extLst>
      <p:ext uri="{BB962C8B-B14F-4D97-AF65-F5344CB8AC3E}">
        <p14:creationId xmlns:p14="http://schemas.microsoft.com/office/powerpoint/2010/main" val="5268077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CI" sz="2500" dirty="0" smtClean="0"/>
              <a:t>ACTIONS MENEES PAR L’OFT</a:t>
            </a:r>
            <a:endParaRPr lang="fr-FR" sz="2500" dirty="0"/>
          </a:p>
        </p:txBody>
      </p:sp>
      <p:sp>
        <p:nvSpPr>
          <p:cNvPr id="3" name="Espace réservé du contenu 2"/>
          <p:cNvSpPr>
            <a:spLocks noGrp="1"/>
          </p:cNvSpPr>
          <p:nvPr>
            <p:ph idx="1"/>
          </p:nvPr>
        </p:nvSpPr>
        <p:spPr>
          <a:xfrm>
            <a:off x="3622380" y="864108"/>
            <a:ext cx="8027076" cy="5120640"/>
          </a:xfrm>
        </p:spPr>
        <p:txBody>
          <a:bodyPr>
            <a:normAutofit fontScale="92500" lnSpcReduction="10000"/>
          </a:bodyPr>
          <a:lstStyle/>
          <a:p>
            <a:pPr marL="0" indent="0" algn="just">
              <a:buNone/>
            </a:pPr>
            <a:r>
              <a:rPr lang="fr-FR" sz="2400" b="1" dirty="0">
                <a:solidFill>
                  <a:schemeClr val="tx1"/>
                </a:solidFill>
              </a:rPr>
              <a:t>En outre, il a été constaté plusieurs modes de transport des usagers à partir de l’aéroport. Il s’agit de :</a:t>
            </a:r>
          </a:p>
          <a:p>
            <a:pPr lvl="0" algn="just"/>
            <a:r>
              <a:rPr lang="fr-FR" sz="2400" dirty="0">
                <a:solidFill>
                  <a:schemeClr val="tx1"/>
                </a:solidFill>
              </a:rPr>
              <a:t>N</a:t>
            </a:r>
            <a:r>
              <a:rPr lang="fr-FR" sz="2400" dirty="0" smtClean="0">
                <a:solidFill>
                  <a:schemeClr val="tx1"/>
                </a:solidFill>
              </a:rPr>
              <a:t>avettes</a:t>
            </a:r>
            <a:r>
              <a:rPr lang="fr-FR" sz="2400" dirty="0">
                <a:solidFill>
                  <a:schemeClr val="tx1"/>
                </a:solidFill>
              </a:rPr>
              <a:t> : ce mode de transport est assuré par des cars ou mini cars appartenant aux hôtels, institutions nationales ou internationales;</a:t>
            </a:r>
          </a:p>
          <a:p>
            <a:pPr lvl="0" algn="just"/>
            <a:r>
              <a:rPr lang="fr-FR" sz="2400" dirty="0">
                <a:solidFill>
                  <a:schemeClr val="tx1"/>
                </a:solidFill>
              </a:rPr>
              <a:t> Taxis munis de compteurs horokilométriques ;</a:t>
            </a:r>
          </a:p>
          <a:p>
            <a:pPr lvl="0" algn="just"/>
            <a:r>
              <a:rPr lang="fr-FR" sz="2400" dirty="0">
                <a:solidFill>
                  <a:schemeClr val="tx1"/>
                </a:solidFill>
              </a:rPr>
              <a:t> Sociétés de location de voitures de luxe ou ordinaire (Eurostar, Avis, Budget, Africab, </a:t>
            </a:r>
            <a:r>
              <a:rPr lang="fr-FR" sz="2400" dirty="0" err="1">
                <a:solidFill>
                  <a:schemeClr val="tx1"/>
                </a:solidFill>
              </a:rPr>
              <a:t>Kend</a:t>
            </a:r>
            <a:r>
              <a:rPr lang="fr-FR" sz="2400" dirty="0">
                <a:solidFill>
                  <a:schemeClr val="tx1"/>
                </a:solidFill>
              </a:rPr>
              <a:t> Afrique, SELV, Hertz ;</a:t>
            </a:r>
          </a:p>
          <a:p>
            <a:pPr lvl="0" algn="just"/>
            <a:r>
              <a:rPr lang="fr-FR" sz="2400" dirty="0">
                <a:solidFill>
                  <a:schemeClr val="tx1"/>
                </a:solidFill>
              </a:rPr>
              <a:t> Véhicules particuliers stationnés dans le parking proposant leurs services aux passagers contre paiement d’un montant convenu.</a:t>
            </a:r>
          </a:p>
          <a:p>
            <a:pPr lvl="0" algn="just"/>
            <a:r>
              <a:rPr lang="fr-FR" sz="2400" dirty="0">
                <a:solidFill>
                  <a:schemeClr val="tx1"/>
                </a:solidFill>
              </a:rPr>
              <a:t>Individus  non identifiés, appelés  « clandestins » par les conducteurs de taxi compteurs ;</a:t>
            </a:r>
          </a:p>
          <a:p>
            <a:pPr algn="just"/>
            <a:r>
              <a:rPr lang="fr-FR" sz="2400" dirty="0">
                <a:solidFill>
                  <a:schemeClr val="tx1"/>
                </a:solidFill>
              </a:rPr>
              <a:t>Passivité de certains agents des forces de sécurité face aux agissements des clandestins et/ou conducteurs sur les passagers.</a:t>
            </a:r>
            <a:endParaRPr lang="fr-FR" sz="2200" dirty="0">
              <a:solidFill>
                <a:schemeClr val="tx1"/>
              </a:solidFill>
            </a:endParaRPr>
          </a:p>
        </p:txBody>
      </p:sp>
    </p:spTree>
    <p:extLst>
      <p:ext uri="{BB962C8B-B14F-4D97-AF65-F5344CB8AC3E}">
        <p14:creationId xmlns:p14="http://schemas.microsoft.com/office/powerpoint/2010/main" val="9977991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CI" sz="2500" dirty="0" smtClean="0"/>
              <a:t>ACTIONS MENEES PAR L’OFT</a:t>
            </a:r>
            <a:endParaRPr lang="fr-FR" sz="2500" dirty="0"/>
          </a:p>
        </p:txBody>
      </p:sp>
      <p:sp>
        <p:nvSpPr>
          <p:cNvPr id="3" name="Espace réservé du contenu 2"/>
          <p:cNvSpPr>
            <a:spLocks noGrp="1"/>
          </p:cNvSpPr>
          <p:nvPr>
            <p:ph idx="1"/>
          </p:nvPr>
        </p:nvSpPr>
        <p:spPr>
          <a:xfrm>
            <a:off x="3622380" y="864108"/>
            <a:ext cx="8027076" cy="5120640"/>
          </a:xfrm>
        </p:spPr>
        <p:txBody>
          <a:bodyPr>
            <a:normAutofit/>
          </a:bodyPr>
          <a:lstStyle/>
          <a:p>
            <a:pPr marL="0" indent="0" algn="just">
              <a:buNone/>
            </a:pPr>
            <a:r>
              <a:rPr lang="fr-FR" sz="2400" b="1" dirty="0">
                <a:solidFill>
                  <a:schemeClr val="tx1"/>
                </a:solidFill>
              </a:rPr>
              <a:t>Accueil, information, sensibilisation et orientation des usagers</a:t>
            </a:r>
            <a:r>
              <a:rPr lang="fr-FR" sz="2400" dirty="0">
                <a:solidFill>
                  <a:schemeClr val="tx1"/>
                </a:solidFill>
              </a:rPr>
              <a:t> ;</a:t>
            </a:r>
            <a:endParaRPr lang="fr-FR" sz="2400" b="1" dirty="0">
              <a:solidFill>
                <a:schemeClr val="tx1"/>
              </a:solidFill>
            </a:endParaRPr>
          </a:p>
          <a:p>
            <a:pPr marL="0" indent="0" algn="just">
              <a:buNone/>
            </a:pPr>
            <a:endParaRPr lang="fr-FR" sz="2200" dirty="0" smtClean="0">
              <a:solidFill>
                <a:schemeClr val="tx1"/>
              </a:solidFill>
            </a:endParaRPr>
          </a:p>
          <a:p>
            <a:pPr marL="0" indent="0" algn="just">
              <a:buNone/>
            </a:pPr>
            <a:r>
              <a:rPr lang="fr-FR" sz="2200" dirty="0" smtClean="0">
                <a:solidFill>
                  <a:schemeClr val="tx1"/>
                </a:solidFill>
              </a:rPr>
              <a:t>Des </a:t>
            </a:r>
            <a:r>
              <a:rPr lang="fr-FR" sz="2200" dirty="0">
                <a:solidFill>
                  <a:schemeClr val="tx1"/>
                </a:solidFill>
              </a:rPr>
              <a:t>équipes constituées se sont relayées à l’aéroport pour sensibiliser les conducteurs de taxi-compteurs et les usagers à l’utilisation du compteur horokilométrique. Des fiches de collecte ont été élaborées pour une enquête portant sur les destinations et les coûts pratiqués (tarifs au compteur et/ou prix négocié dit d’arrangement). Les horaires de collectes tiennent compte des plans de vols mis à la disposition de l’OFT par AERIA.</a:t>
            </a:r>
          </a:p>
          <a:p>
            <a:pPr marL="0" indent="0" algn="just">
              <a:buNone/>
            </a:pPr>
            <a:endParaRPr lang="fr-FR" sz="2200" dirty="0">
              <a:solidFill>
                <a:schemeClr val="tx1"/>
              </a:solidFill>
            </a:endParaRPr>
          </a:p>
        </p:txBody>
      </p:sp>
    </p:spTree>
    <p:extLst>
      <p:ext uri="{BB962C8B-B14F-4D97-AF65-F5344CB8AC3E}">
        <p14:creationId xmlns:p14="http://schemas.microsoft.com/office/powerpoint/2010/main" val="10605298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CI" sz="2500" dirty="0" smtClean="0"/>
              <a:t>ACTIONS MENEES PAR L’OFT</a:t>
            </a:r>
            <a:endParaRPr lang="fr-FR" sz="2500" dirty="0"/>
          </a:p>
        </p:txBody>
      </p:sp>
      <p:sp>
        <p:nvSpPr>
          <p:cNvPr id="3" name="Espace réservé du contenu 2"/>
          <p:cNvSpPr>
            <a:spLocks noGrp="1"/>
          </p:cNvSpPr>
          <p:nvPr>
            <p:ph idx="1"/>
          </p:nvPr>
        </p:nvSpPr>
        <p:spPr>
          <a:xfrm>
            <a:off x="3610139" y="-319606"/>
            <a:ext cx="8027076" cy="5120640"/>
          </a:xfrm>
        </p:spPr>
        <p:txBody>
          <a:bodyPr>
            <a:normAutofit/>
          </a:bodyPr>
          <a:lstStyle/>
          <a:p>
            <a:pPr marL="0" indent="0" algn="just">
              <a:buNone/>
            </a:pPr>
            <a:r>
              <a:rPr lang="fr-FR" sz="2400" b="1" dirty="0">
                <a:solidFill>
                  <a:schemeClr val="tx1"/>
                </a:solidFill>
              </a:rPr>
              <a:t>Collecte, analyse et interprétation des données </a:t>
            </a:r>
            <a:endParaRPr lang="fr-FR" sz="2200" b="1" dirty="0" smtClean="0">
              <a:solidFill>
                <a:schemeClr val="tx1"/>
              </a:solidFill>
            </a:endParaRPr>
          </a:p>
          <a:p>
            <a:pPr marL="0" indent="0" algn="just">
              <a:buNone/>
            </a:pPr>
            <a:r>
              <a:rPr lang="fr-FR" sz="2200" dirty="0">
                <a:solidFill>
                  <a:schemeClr val="tx1"/>
                </a:solidFill>
              </a:rPr>
              <a:t>La première phase des collectes des données  s’est déroulée  du 21 septembre au 15 octobre 2017  a permis d’enregistrer  40 à 50  départs de taxis par jour à partir de l’aéroport vers des destinations diverses</a:t>
            </a:r>
            <a:r>
              <a:rPr lang="fr-FR" sz="2200" dirty="0" smtClean="0">
                <a:solidFill>
                  <a:schemeClr val="tx1"/>
                </a:solidFill>
              </a:rPr>
              <a:t>.</a:t>
            </a:r>
            <a:endParaRPr lang="fr-FR" sz="2200" dirty="0">
              <a:solidFill>
                <a:schemeClr val="tx1"/>
              </a:solidFill>
            </a:endParaRPr>
          </a:p>
        </p:txBody>
      </p:sp>
      <p:graphicFrame>
        <p:nvGraphicFramePr>
          <p:cNvPr id="4" name="Tableau 3"/>
          <p:cNvGraphicFramePr>
            <a:graphicFrameLocks noGrp="1"/>
          </p:cNvGraphicFramePr>
          <p:nvPr>
            <p:extLst>
              <p:ext uri="{D42A27DB-BD31-4B8C-83A1-F6EECF244321}">
                <p14:modId xmlns:p14="http://schemas.microsoft.com/office/powerpoint/2010/main" val="815704958"/>
              </p:ext>
            </p:extLst>
          </p:nvPr>
        </p:nvGraphicFramePr>
        <p:xfrm>
          <a:off x="3610139" y="3557885"/>
          <a:ext cx="7783285" cy="2486298"/>
        </p:xfrm>
        <a:graphic>
          <a:graphicData uri="http://schemas.openxmlformats.org/drawingml/2006/table">
            <a:tbl>
              <a:tblPr firstRow="1" firstCol="1" bandRow="1">
                <a:tableStyleId>{08FB837D-C827-4EFA-A057-4D05807E0F7C}</a:tableStyleId>
              </a:tblPr>
              <a:tblGrid>
                <a:gridCol w="2853414"/>
                <a:gridCol w="2594428"/>
                <a:gridCol w="2335443"/>
              </a:tblGrid>
              <a:tr h="1536876">
                <a:tc>
                  <a:txBody>
                    <a:bodyPr/>
                    <a:lstStyle/>
                    <a:p>
                      <a:pPr>
                        <a:lnSpc>
                          <a:spcPct val="115000"/>
                        </a:lnSpc>
                        <a:spcAft>
                          <a:spcPts val="1000"/>
                        </a:spcAft>
                        <a:tabLst>
                          <a:tab pos="1866900" algn="l"/>
                        </a:tabLst>
                      </a:pPr>
                      <a:r>
                        <a:rPr lang="fr-FR" sz="2000" dirty="0">
                          <a:effectLst/>
                        </a:rPr>
                        <a:t>Nombre d’usagers sensibilisés à l’utilisation du compteur</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tabLst>
                          <a:tab pos="1866900" algn="l"/>
                        </a:tabLst>
                      </a:pPr>
                      <a:r>
                        <a:rPr lang="fr-FR" sz="2000">
                          <a:effectLst/>
                        </a:rPr>
                        <a:t>Nombre d’usagers qui ont accepté d’utiliser le compteur</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tabLst>
                          <a:tab pos="1866900" algn="l"/>
                        </a:tabLst>
                      </a:pPr>
                      <a:r>
                        <a:rPr lang="fr-FR" sz="2000">
                          <a:effectLst/>
                        </a:rPr>
                        <a:t>Nombre d’usagers qui préfèrent négocier le prix</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74711">
                <a:tc>
                  <a:txBody>
                    <a:bodyPr/>
                    <a:lstStyle/>
                    <a:p>
                      <a:pPr algn="ctr">
                        <a:lnSpc>
                          <a:spcPct val="115000"/>
                        </a:lnSpc>
                        <a:spcAft>
                          <a:spcPts val="1000"/>
                        </a:spcAft>
                        <a:tabLst>
                          <a:tab pos="1866900" algn="l"/>
                        </a:tabLst>
                      </a:pPr>
                      <a:r>
                        <a:rPr lang="fr-FR" sz="2000" dirty="0">
                          <a:effectLst/>
                        </a:rPr>
                        <a:t>5 640</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tabLst>
                          <a:tab pos="1866900" algn="l"/>
                        </a:tabLst>
                      </a:pPr>
                      <a:r>
                        <a:rPr lang="fr-FR" sz="2000">
                          <a:effectLst/>
                        </a:rPr>
                        <a:t>413</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tabLst>
                          <a:tab pos="1866900" algn="l"/>
                        </a:tabLst>
                      </a:pPr>
                      <a:r>
                        <a:rPr lang="fr-FR" sz="2000">
                          <a:effectLst/>
                        </a:rPr>
                        <a:t>5 227</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74711">
                <a:tc>
                  <a:txBody>
                    <a:bodyPr/>
                    <a:lstStyle/>
                    <a:p>
                      <a:pPr algn="ctr">
                        <a:lnSpc>
                          <a:spcPct val="115000"/>
                        </a:lnSpc>
                        <a:spcAft>
                          <a:spcPts val="1000"/>
                        </a:spcAft>
                        <a:tabLst>
                          <a:tab pos="1866900" algn="l"/>
                        </a:tabLst>
                      </a:pPr>
                      <a:r>
                        <a:rPr lang="fr-FR" sz="2000" dirty="0">
                          <a:effectLst/>
                        </a:rPr>
                        <a:t>Pourcentage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tabLst>
                          <a:tab pos="1866900" algn="l"/>
                        </a:tabLst>
                      </a:pPr>
                      <a:r>
                        <a:rPr lang="fr-FR" sz="2000" dirty="0">
                          <a:effectLst/>
                        </a:rPr>
                        <a:t>07%</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tabLst>
                          <a:tab pos="1866900" algn="l"/>
                        </a:tabLst>
                      </a:pPr>
                      <a:r>
                        <a:rPr lang="fr-FR" sz="2000" dirty="0">
                          <a:effectLst/>
                        </a:rPr>
                        <a:t>93%</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3626305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CI" sz="2500" dirty="0" smtClean="0"/>
              <a:t>ACTIONS MENEES PAR L’OFT</a:t>
            </a:r>
            <a:endParaRPr lang="fr-FR" sz="2500" dirty="0"/>
          </a:p>
        </p:txBody>
      </p:sp>
      <p:sp>
        <p:nvSpPr>
          <p:cNvPr id="3" name="Espace réservé du contenu 2"/>
          <p:cNvSpPr>
            <a:spLocks noGrp="1"/>
          </p:cNvSpPr>
          <p:nvPr>
            <p:ph idx="1"/>
          </p:nvPr>
        </p:nvSpPr>
        <p:spPr>
          <a:xfrm>
            <a:off x="3564419" y="283899"/>
            <a:ext cx="8027076" cy="1544902"/>
          </a:xfrm>
        </p:spPr>
        <p:txBody>
          <a:bodyPr>
            <a:normAutofit/>
          </a:bodyPr>
          <a:lstStyle/>
          <a:p>
            <a:pPr marL="0" indent="0" algn="just">
              <a:buNone/>
            </a:pPr>
            <a:r>
              <a:rPr lang="fr-FR" sz="2400" b="1" dirty="0">
                <a:solidFill>
                  <a:schemeClr val="tx1"/>
                </a:solidFill>
              </a:rPr>
              <a:t>Collecte, analyse et interprétation des données </a:t>
            </a:r>
            <a:r>
              <a:rPr lang="fr-FR" sz="2400" b="1" dirty="0" smtClean="0">
                <a:solidFill>
                  <a:schemeClr val="tx1"/>
                </a:solidFill>
              </a:rPr>
              <a:t>(graphique)</a:t>
            </a:r>
            <a:endParaRPr lang="fr-FR" sz="2200" b="1" dirty="0" smtClean="0">
              <a:solidFill>
                <a:schemeClr val="tx1"/>
              </a:solidFill>
            </a:endParaRPr>
          </a:p>
        </p:txBody>
      </p:sp>
      <p:graphicFrame>
        <p:nvGraphicFramePr>
          <p:cNvPr id="5" name="Graphique 4"/>
          <p:cNvGraphicFramePr/>
          <p:nvPr>
            <p:extLst>
              <p:ext uri="{D42A27DB-BD31-4B8C-83A1-F6EECF244321}">
                <p14:modId xmlns:p14="http://schemas.microsoft.com/office/powerpoint/2010/main" val="3693939232"/>
              </p:ext>
            </p:extLst>
          </p:nvPr>
        </p:nvGraphicFramePr>
        <p:xfrm>
          <a:off x="3200401" y="1245570"/>
          <a:ext cx="8502564" cy="48260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220931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CI" sz="2500" dirty="0" smtClean="0"/>
              <a:t>ACTIONS MENEES PAR L’OFT</a:t>
            </a:r>
            <a:endParaRPr lang="fr-FR" sz="2500" dirty="0"/>
          </a:p>
        </p:txBody>
      </p:sp>
      <p:sp>
        <p:nvSpPr>
          <p:cNvPr id="3" name="Espace réservé du contenu 2"/>
          <p:cNvSpPr>
            <a:spLocks noGrp="1"/>
          </p:cNvSpPr>
          <p:nvPr>
            <p:ph idx="1"/>
          </p:nvPr>
        </p:nvSpPr>
        <p:spPr>
          <a:xfrm>
            <a:off x="3622380" y="864108"/>
            <a:ext cx="8027076" cy="5120640"/>
          </a:xfrm>
        </p:spPr>
        <p:txBody>
          <a:bodyPr>
            <a:normAutofit/>
          </a:bodyPr>
          <a:lstStyle/>
          <a:p>
            <a:pPr marL="0" indent="0" algn="just">
              <a:buNone/>
            </a:pPr>
            <a:r>
              <a:rPr lang="fr-FR" sz="2200" dirty="0">
                <a:solidFill>
                  <a:schemeClr val="tx1"/>
                </a:solidFill>
              </a:rPr>
              <a:t>Au regard de ce qui précède, nous constatons qu’une forte proportion des passagers n’ont pas confiance à la fiabilité des compteurs ou même de l’existence  du compteur dans les taxis. Plusieurs raisons sont à l’origine de ce </a:t>
            </a:r>
            <a:r>
              <a:rPr lang="fr-FR" sz="2200" dirty="0" smtClean="0">
                <a:solidFill>
                  <a:schemeClr val="tx1"/>
                </a:solidFill>
              </a:rPr>
              <a:t>doute:</a:t>
            </a:r>
          </a:p>
          <a:p>
            <a:pPr algn="just">
              <a:buFontTx/>
              <a:buChar char="-"/>
            </a:pPr>
            <a:r>
              <a:rPr lang="fr-FR" sz="2200" dirty="0" smtClean="0">
                <a:solidFill>
                  <a:schemeClr val="tx1"/>
                </a:solidFill>
              </a:rPr>
              <a:t>Certains conducteurs</a:t>
            </a:r>
            <a:r>
              <a:rPr lang="fr-FR" sz="2200" dirty="0">
                <a:solidFill>
                  <a:schemeClr val="tx1"/>
                </a:solidFill>
              </a:rPr>
              <a:t> </a:t>
            </a:r>
            <a:r>
              <a:rPr lang="fr-FR" sz="2200" dirty="0" smtClean="0">
                <a:solidFill>
                  <a:schemeClr val="tx1"/>
                </a:solidFill>
              </a:rPr>
              <a:t>simulent </a:t>
            </a:r>
            <a:r>
              <a:rPr lang="fr-FR" sz="2200" dirty="0">
                <a:solidFill>
                  <a:schemeClr val="tx1"/>
                </a:solidFill>
              </a:rPr>
              <a:t>en général des pannes de </a:t>
            </a:r>
            <a:r>
              <a:rPr lang="fr-FR" sz="2200" dirty="0" smtClean="0">
                <a:solidFill>
                  <a:schemeClr val="tx1"/>
                </a:solidFill>
              </a:rPr>
              <a:t>compteur;</a:t>
            </a:r>
          </a:p>
          <a:p>
            <a:pPr algn="just">
              <a:buFontTx/>
              <a:buChar char="-"/>
            </a:pPr>
            <a:r>
              <a:rPr lang="fr-FR" sz="2400" dirty="0" smtClean="0">
                <a:solidFill>
                  <a:schemeClr val="tx1"/>
                </a:solidFill>
              </a:rPr>
              <a:t>Certains </a:t>
            </a:r>
            <a:r>
              <a:rPr lang="fr-FR" sz="2400" dirty="0">
                <a:solidFill>
                  <a:schemeClr val="tx1"/>
                </a:solidFill>
              </a:rPr>
              <a:t>appliquent la double tarification </a:t>
            </a:r>
            <a:r>
              <a:rPr lang="fr-FR" sz="2400" dirty="0" smtClean="0">
                <a:solidFill>
                  <a:schemeClr val="tx1"/>
                </a:solidFill>
              </a:rPr>
              <a:t>frauduleusement;</a:t>
            </a:r>
          </a:p>
          <a:p>
            <a:pPr algn="just">
              <a:buFontTx/>
              <a:buChar char="-"/>
            </a:pPr>
            <a:r>
              <a:rPr lang="fr-FR" sz="2400" dirty="0">
                <a:solidFill>
                  <a:schemeClr val="tx1"/>
                </a:solidFill>
              </a:rPr>
              <a:t>Il existe également des compteurs truqués </a:t>
            </a:r>
            <a:r>
              <a:rPr lang="fr-FR" sz="2400" dirty="0" smtClean="0">
                <a:solidFill>
                  <a:schemeClr val="tx1"/>
                </a:solidFill>
              </a:rPr>
              <a:t>;</a:t>
            </a:r>
          </a:p>
          <a:p>
            <a:pPr algn="just">
              <a:buFontTx/>
              <a:buChar char="-"/>
            </a:pPr>
            <a:r>
              <a:rPr lang="fr-FR" sz="2400" dirty="0">
                <a:solidFill>
                  <a:schemeClr val="tx1"/>
                </a:solidFill>
              </a:rPr>
              <a:t>D</a:t>
            </a:r>
            <a:r>
              <a:rPr lang="fr-FR" sz="2400" dirty="0" smtClean="0">
                <a:solidFill>
                  <a:schemeClr val="tx1"/>
                </a:solidFill>
              </a:rPr>
              <a:t>es </a:t>
            </a:r>
            <a:r>
              <a:rPr lang="fr-FR" sz="2400" dirty="0">
                <a:solidFill>
                  <a:schemeClr val="tx1"/>
                </a:solidFill>
              </a:rPr>
              <a:t>taxis </a:t>
            </a:r>
            <a:r>
              <a:rPr lang="fr-FR" sz="2400" dirty="0" smtClean="0">
                <a:solidFill>
                  <a:schemeClr val="tx1"/>
                </a:solidFill>
              </a:rPr>
              <a:t>sont dépourvus </a:t>
            </a:r>
            <a:r>
              <a:rPr lang="fr-FR" sz="2400" dirty="0">
                <a:solidFill>
                  <a:schemeClr val="tx1"/>
                </a:solidFill>
              </a:rPr>
              <a:t>de </a:t>
            </a:r>
            <a:r>
              <a:rPr lang="fr-FR" sz="2400" dirty="0" smtClean="0">
                <a:solidFill>
                  <a:schemeClr val="tx1"/>
                </a:solidFill>
              </a:rPr>
              <a:t>compteurs.</a:t>
            </a:r>
            <a:endParaRPr lang="fr-FR" sz="2200" dirty="0" smtClean="0">
              <a:solidFill>
                <a:schemeClr val="tx1"/>
              </a:solidFill>
            </a:endParaRPr>
          </a:p>
        </p:txBody>
      </p:sp>
    </p:spTree>
    <p:extLst>
      <p:ext uri="{BB962C8B-B14F-4D97-AF65-F5344CB8AC3E}">
        <p14:creationId xmlns:p14="http://schemas.microsoft.com/office/powerpoint/2010/main" val="24271964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I" sz="2500" dirty="0" smtClean="0"/>
              <a:t>SOMMAIRE</a:t>
            </a:r>
            <a:endParaRPr lang="fr-FR" sz="250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975110209"/>
              </p:ext>
            </p:extLst>
          </p:nvPr>
        </p:nvGraphicFramePr>
        <p:xfrm>
          <a:off x="3611880" y="804672"/>
          <a:ext cx="6775704" cy="5276087"/>
        </p:xfrm>
        <a:graphic>
          <a:graphicData uri="http://schemas.openxmlformats.org/drawingml/2006/table">
            <a:tbl>
              <a:tblPr firstRow="1" firstCol="1" bandRow="1">
                <a:tableStyleId>{5C22544A-7EE6-4342-B048-85BDC9FD1C3A}</a:tableStyleId>
              </a:tblPr>
              <a:tblGrid>
                <a:gridCol w="6775704"/>
              </a:tblGrid>
              <a:tr h="529203">
                <a:tc>
                  <a:txBody>
                    <a:bodyPr/>
                    <a:lstStyle/>
                    <a:p>
                      <a:pPr marL="342900" lvl="0" indent="-342900" algn="l">
                        <a:lnSpc>
                          <a:spcPct val="115000"/>
                        </a:lnSpc>
                        <a:spcAft>
                          <a:spcPts val="600"/>
                        </a:spcAft>
                        <a:buSzPts val="1400"/>
                        <a:buFont typeface="+mj-lt"/>
                        <a:buAutoNum type="romanUcPeriod"/>
                        <a:tabLst>
                          <a:tab pos="1866900" algn="l"/>
                        </a:tabLst>
                      </a:pPr>
                      <a:r>
                        <a:rPr lang="fr-FR" sz="1800" u="none" strike="noStrike" dirty="0" smtClean="0">
                          <a:effectLst/>
                        </a:rPr>
                        <a:t>Introduction</a:t>
                      </a:r>
                      <a:endParaRPr lang="fr-FR" sz="1800" u="none" strike="noStrike"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29203">
                <a:tc>
                  <a:txBody>
                    <a:bodyPr/>
                    <a:lstStyle/>
                    <a:p>
                      <a:pPr marL="0" lvl="0" indent="0" algn="l">
                        <a:lnSpc>
                          <a:spcPct val="115000"/>
                        </a:lnSpc>
                        <a:spcAft>
                          <a:spcPts val="600"/>
                        </a:spcAft>
                        <a:buSzPts val="1400"/>
                        <a:buFont typeface="+mj-lt"/>
                        <a:buNone/>
                        <a:tabLst>
                          <a:tab pos="1866900" algn="l"/>
                        </a:tabLst>
                      </a:pPr>
                      <a:r>
                        <a:rPr lang="fr-FR" sz="1800" u="none" strike="noStrike" dirty="0" smtClean="0">
                          <a:effectLst/>
                        </a:rPr>
                        <a:t>II-</a:t>
                      </a:r>
                      <a:r>
                        <a:rPr lang="fr-FR" sz="1800" u="none" strike="noStrike" baseline="0" dirty="0" smtClean="0">
                          <a:effectLst/>
                        </a:rPr>
                        <a:t> </a:t>
                      </a:r>
                      <a:r>
                        <a:rPr lang="fr-FR" sz="1800" u="none" strike="noStrike" dirty="0" smtClean="0">
                          <a:effectLst/>
                        </a:rPr>
                        <a:t>Objectif </a:t>
                      </a:r>
                      <a:r>
                        <a:rPr lang="fr-FR" sz="1800" u="none" strike="noStrike" dirty="0">
                          <a:effectLst/>
                        </a:rPr>
                        <a:t>Général</a:t>
                      </a:r>
                      <a:endParaRPr lang="fr-FR" sz="1800" u="none" strike="noStrike"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29203">
                <a:tc>
                  <a:txBody>
                    <a:bodyPr/>
                    <a:lstStyle/>
                    <a:p>
                      <a:pPr marL="0" lvl="0" indent="0" algn="l">
                        <a:lnSpc>
                          <a:spcPct val="115000"/>
                        </a:lnSpc>
                        <a:spcAft>
                          <a:spcPts val="600"/>
                        </a:spcAft>
                        <a:buSzPts val="1400"/>
                        <a:buFont typeface="+mj-lt"/>
                        <a:buNone/>
                        <a:tabLst>
                          <a:tab pos="1866900" algn="l"/>
                        </a:tabLst>
                      </a:pPr>
                      <a:r>
                        <a:rPr lang="fr-FR" sz="1800" u="none" strike="noStrike" dirty="0" smtClean="0">
                          <a:effectLst/>
                        </a:rPr>
                        <a:t>III- Objectifs </a:t>
                      </a:r>
                      <a:r>
                        <a:rPr lang="fr-FR" sz="1800" u="none" strike="noStrike" dirty="0">
                          <a:effectLst/>
                        </a:rPr>
                        <a:t>Spécifiques</a:t>
                      </a:r>
                      <a:endParaRPr lang="fr-FR" sz="1800" u="none" strike="noStrike"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29203">
                <a:tc>
                  <a:txBody>
                    <a:bodyPr/>
                    <a:lstStyle/>
                    <a:p>
                      <a:pPr marL="0" lvl="0" indent="0" algn="l">
                        <a:lnSpc>
                          <a:spcPct val="115000"/>
                        </a:lnSpc>
                        <a:spcAft>
                          <a:spcPts val="600"/>
                        </a:spcAft>
                        <a:buSzPts val="1400"/>
                        <a:buFont typeface="+mj-lt"/>
                        <a:buNone/>
                        <a:tabLst>
                          <a:tab pos="1866900" algn="l"/>
                        </a:tabLst>
                      </a:pPr>
                      <a:r>
                        <a:rPr lang="fr-FR" sz="1800" u="none" strike="noStrike" dirty="0" smtClean="0">
                          <a:effectLst/>
                        </a:rPr>
                        <a:t>IV- Méthodologie</a:t>
                      </a:r>
                      <a:endParaRPr lang="fr-FR" sz="1800" u="none" strike="noStrike"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29203">
                <a:tc>
                  <a:txBody>
                    <a:bodyPr/>
                    <a:lstStyle/>
                    <a:p>
                      <a:pPr marL="0" lvl="0" indent="0" algn="l">
                        <a:lnSpc>
                          <a:spcPct val="115000"/>
                        </a:lnSpc>
                        <a:spcAft>
                          <a:spcPts val="600"/>
                        </a:spcAft>
                        <a:buSzPts val="1400"/>
                        <a:buFont typeface="+mj-lt"/>
                        <a:buNone/>
                        <a:tabLst>
                          <a:tab pos="1866900" algn="l"/>
                        </a:tabLst>
                      </a:pPr>
                      <a:r>
                        <a:rPr lang="fr-FR" sz="1800" u="none" strike="noStrike" dirty="0" smtClean="0">
                          <a:effectLst/>
                        </a:rPr>
                        <a:t>V- Actions </a:t>
                      </a:r>
                      <a:r>
                        <a:rPr lang="fr-FR" sz="1800" u="none" strike="noStrike" dirty="0">
                          <a:effectLst/>
                        </a:rPr>
                        <a:t>menées par l’OFT</a:t>
                      </a:r>
                      <a:endParaRPr lang="fr-FR" sz="1800" u="none" strike="noStrike"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57518">
                <a:tc>
                  <a:txBody>
                    <a:bodyPr/>
                    <a:lstStyle/>
                    <a:p>
                      <a:pPr marL="0" lvl="0" indent="0" algn="l">
                        <a:lnSpc>
                          <a:spcPct val="150000"/>
                        </a:lnSpc>
                        <a:spcAft>
                          <a:spcPts val="600"/>
                        </a:spcAft>
                        <a:buSzPts val="1400"/>
                        <a:buFont typeface="+mj-lt"/>
                        <a:buNone/>
                        <a:tabLst>
                          <a:tab pos="1866900" algn="l"/>
                        </a:tabLst>
                      </a:pPr>
                      <a:r>
                        <a:rPr lang="fr-FR" sz="1800" u="none" strike="noStrike" dirty="0" smtClean="0">
                          <a:effectLst/>
                        </a:rPr>
                        <a:t>VI- Résultats </a:t>
                      </a:r>
                      <a:r>
                        <a:rPr lang="fr-FR" sz="1800" u="none" strike="noStrike" dirty="0">
                          <a:effectLst/>
                        </a:rPr>
                        <a:t>obtenus</a:t>
                      </a:r>
                      <a:endParaRPr lang="fr-FR" sz="1800" u="none" strike="noStrike"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57518">
                <a:tc>
                  <a:txBody>
                    <a:bodyPr/>
                    <a:lstStyle/>
                    <a:p>
                      <a:pPr marL="0" lvl="0" indent="0" algn="l">
                        <a:lnSpc>
                          <a:spcPct val="150000"/>
                        </a:lnSpc>
                        <a:spcAft>
                          <a:spcPts val="600"/>
                        </a:spcAft>
                        <a:buSzPts val="1400"/>
                        <a:buFont typeface="+mj-lt"/>
                        <a:buNone/>
                        <a:tabLst>
                          <a:tab pos="1866900" algn="l"/>
                        </a:tabLst>
                      </a:pPr>
                      <a:r>
                        <a:rPr lang="fr-FR" sz="1800" u="none" strike="noStrike" dirty="0" smtClean="0">
                          <a:effectLst/>
                        </a:rPr>
                        <a:t>VII- Recommandations</a:t>
                      </a:r>
                      <a:endParaRPr lang="fr-FR" sz="1800" u="none" strike="noStrike"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57518">
                <a:tc>
                  <a:txBody>
                    <a:bodyPr/>
                    <a:lstStyle/>
                    <a:p>
                      <a:pPr marL="914400" algn="l">
                        <a:lnSpc>
                          <a:spcPct val="150000"/>
                        </a:lnSpc>
                        <a:spcAft>
                          <a:spcPts val="600"/>
                        </a:spcAft>
                        <a:tabLst>
                          <a:tab pos="1866900" algn="l"/>
                        </a:tabLst>
                      </a:pPr>
                      <a:r>
                        <a:rPr lang="fr-FR" sz="1800" dirty="0" smtClean="0">
                          <a:effectLst/>
                        </a:rPr>
                        <a:t>VIII- Conclusion</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57518">
                <a:tc>
                  <a:txBody>
                    <a:bodyPr/>
                    <a:lstStyle/>
                    <a:p>
                      <a:pPr marL="914400" algn="l">
                        <a:lnSpc>
                          <a:spcPct val="150000"/>
                        </a:lnSpc>
                        <a:spcAft>
                          <a:spcPts val="600"/>
                        </a:spcAft>
                        <a:tabLst>
                          <a:tab pos="1866900" algn="l"/>
                        </a:tabLst>
                      </a:pPr>
                      <a:r>
                        <a:rPr lang="fr-FR" sz="1800" dirty="0">
                          <a:effectLst/>
                        </a:rPr>
                        <a:t>Annexes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4717584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689735"/>
            <a:ext cx="8970264" cy="3255264"/>
          </a:xfrm>
        </p:spPr>
        <p:txBody>
          <a:bodyPr>
            <a:normAutofit/>
          </a:bodyPr>
          <a:lstStyle/>
          <a:p>
            <a:r>
              <a:rPr lang="fr-CI" sz="7000" b="1" dirty="0" smtClean="0"/>
              <a:t>RESULTATS  OBTENUS</a:t>
            </a:r>
            <a:endParaRPr lang="fr-FR" sz="7000" b="1" dirty="0"/>
          </a:p>
        </p:txBody>
      </p:sp>
      <p:sp>
        <p:nvSpPr>
          <p:cNvPr id="3" name="Sous-titre 2"/>
          <p:cNvSpPr>
            <a:spLocks noGrp="1"/>
          </p:cNvSpPr>
          <p:nvPr>
            <p:ph type="subTitle" idx="1"/>
          </p:nvPr>
        </p:nvSpPr>
        <p:spPr>
          <a:xfrm>
            <a:off x="365760" y="4795689"/>
            <a:ext cx="7315200" cy="914400"/>
          </a:xfrm>
        </p:spPr>
        <p:txBody>
          <a:bodyPr/>
          <a:lstStyle/>
          <a:p>
            <a:r>
              <a:rPr lang="fr-CI" sz="2400" dirty="0"/>
              <a:t>GESTION DE L’ORGANISATION  DE LA TÊTE DE STATIONNEMENT </a:t>
            </a:r>
            <a:r>
              <a:rPr lang="fr-CI" sz="2400" dirty="0" smtClean="0"/>
              <a:t>DES </a:t>
            </a:r>
            <a:r>
              <a:rPr lang="fr-CI" sz="2400" dirty="0"/>
              <a:t>TAXIS-COMPTEURS D’ABIDJAN</a:t>
            </a:r>
            <a:endParaRPr lang="fr-FR"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7400" y="3688966"/>
            <a:ext cx="2087203" cy="2213445"/>
          </a:xfrm>
          <a:prstGeom prst="rect">
            <a:avLst/>
          </a:prstGeom>
        </p:spPr>
      </p:pic>
    </p:spTree>
    <p:extLst>
      <p:ext uri="{BB962C8B-B14F-4D97-AF65-F5344CB8AC3E}">
        <p14:creationId xmlns:p14="http://schemas.microsoft.com/office/powerpoint/2010/main" val="14697406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CI" sz="2500" dirty="0" smtClean="0"/>
              <a:t>RESULTATS OBTENUS</a:t>
            </a:r>
            <a:endParaRPr lang="fr-FR" sz="2500" dirty="0"/>
          </a:p>
        </p:txBody>
      </p:sp>
      <p:sp>
        <p:nvSpPr>
          <p:cNvPr id="3" name="Espace réservé du contenu 2"/>
          <p:cNvSpPr>
            <a:spLocks noGrp="1"/>
          </p:cNvSpPr>
          <p:nvPr>
            <p:ph idx="1"/>
          </p:nvPr>
        </p:nvSpPr>
        <p:spPr>
          <a:xfrm>
            <a:off x="3457788" y="1123837"/>
            <a:ext cx="8328828" cy="5353812"/>
          </a:xfrm>
        </p:spPr>
        <p:txBody>
          <a:bodyPr>
            <a:normAutofit/>
          </a:bodyPr>
          <a:lstStyle/>
          <a:p>
            <a:pPr marL="0" indent="0" algn="just">
              <a:buNone/>
            </a:pPr>
            <a:r>
              <a:rPr lang="fr-FR" sz="2400" b="1" dirty="0">
                <a:solidFill>
                  <a:schemeClr val="tx1"/>
                </a:solidFill>
              </a:rPr>
              <a:t>Les actions menées par l’OFT ont permis d’obtenir les résultats suivants </a:t>
            </a:r>
            <a:r>
              <a:rPr lang="fr-FR" sz="2400" b="1" dirty="0" smtClean="0">
                <a:solidFill>
                  <a:schemeClr val="tx1"/>
                </a:solidFill>
              </a:rPr>
              <a:t>:</a:t>
            </a:r>
          </a:p>
          <a:p>
            <a:pPr lvl="0" algn="just"/>
            <a:r>
              <a:rPr lang="fr-FR" sz="2400" dirty="0" smtClean="0">
                <a:solidFill>
                  <a:schemeClr val="tx1"/>
                </a:solidFill>
              </a:rPr>
              <a:t>Le </a:t>
            </a:r>
            <a:r>
              <a:rPr lang="fr-FR" sz="2400" dirty="0">
                <a:solidFill>
                  <a:schemeClr val="tx1"/>
                </a:solidFill>
              </a:rPr>
              <a:t>stand d’information des clients  et d’enregistrement des plaintes est ouvert aux usagers ;</a:t>
            </a:r>
          </a:p>
          <a:p>
            <a:pPr lvl="0" algn="just"/>
            <a:r>
              <a:rPr lang="fr-FR" sz="2400" dirty="0">
                <a:solidFill>
                  <a:schemeClr val="tx1"/>
                </a:solidFill>
              </a:rPr>
              <a:t>L’affichage visible des consignes aux clients et aux chauffeurs de taxis est  disponible ;</a:t>
            </a:r>
          </a:p>
          <a:p>
            <a:pPr lvl="0" algn="just"/>
            <a:r>
              <a:rPr lang="fr-FR" sz="2400" dirty="0">
                <a:solidFill>
                  <a:schemeClr val="tx1"/>
                </a:solidFill>
              </a:rPr>
              <a:t>Les tarifs pratiqués par les conducteurs des taxis-compteurs au départ de l’aéroport en direction des différentes communes du District d’Abidjan sont connus;</a:t>
            </a:r>
          </a:p>
          <a:p>
            <a:pPr lvl="0" algn="just"/>
            <a:r>
              <a:rPr lang="fr-FR" sz="2400" dirty="0">
                <a:solidFill>
                  <a:schemeClr val="tx1"/>
                </a:solidFill>
              </a:rPr>
              <a:t>Les critères de fiabilité des compteurs horokilométriques sont connus;</a:t>
            </a:r>
          </a:p>
          <a:p>
            <a:pPr lvl="0" algn="just"/>
            <a:r>
              <a:rPr lang="fr-FR" sz="2400" dirty="0">
                <a:solidFill>
                  <a:schemeClr val="tx1"/>
                </a:solidFill>
              </a:rPr>
              <a:t>Les tarifs indicatifs sont </a:t>
            </a:r>
            <a:r>
              <a:rPr lang="fr-FR" sz="2400" dirty="0" smtClean="0">
                <a:solidFill>
                  <a:schemeClr val="tx1"/>
                </a:solidFill>
              </a:rPr>
              <a:t>proposés par l’OFT.</a:t>
            </a:r>
            <a:endParaRPr lang="fr-FR" sz="2400" dirty="0">
              <a:solidFill>
                <a:schemeClr val="tx1"/>
              </a:solidFill>
            </a:endParaRPr>
          </a:p>
          <a:p>
            <a:pPr marL="0" indent="0" algn="just">
              <a:buNone/>
            </a:pPr>
            <a:endParaRPr lang="fr-FR" sz="2400" dirty="0">
              <a:solidFill>
                <a:schemeClr val="tx1"/>
              </a:solidFill>
            </a:endParaRPr>
          </a:p>
          <a:p>
            <a:pPr marL="0" indent="0" algn="just">
              <a:buNone/>
            </a:pPr>
            <a:endParaRPr lang="fr-FR" sz="2200" dirty="0" smtClean="0">
              <a:solidFill>
                <a:schemeClr val="tx1"/>
              </a:solidFill>
            </a:endParaRPr>
          </a:p>
        </p:txBody>
      </p:sp>
    </p:spTree>
    <p:extLst>
      <p:ext uri="{BB962C8B-B14F-4D97-AF65-F5344CB8AC3E}">
        <p14:creationId xmlns:p14="http://schemas.microsoft.com/office/powerpoint/2010/main" val="27961296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7335" y="1544461"/>
            <a:ext cx="2947482" cy="4601183"/>
          </a:xfrm>
        </p:spPr>
        <p:txBody>
          <a:bodyPr>
            <a:normAutofit/>
          </a:bodyPr>
          <a:lstStyle/>
          <a:p>
            <a:pPr algn="ctr"/>
            <a:r>
              <a:rPr lang="fr-CI" sz="2500" dirty="0"/>
              <a:t>RESULTATS OBTENUS</a:t>
            </a:r>
            <a:endParaRPr lang="fr-FR" sz="2500" dirty="0"/>
          </a:p>
        </p:txBody>
      </p:sp>
      <p:pic>
        <p:nvPicPr>
          <p:cNvPr id="4" name="Espace réservé du contenu 3" descr="G:\1508706639515.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694176" y="246888"/>
            <a:ext cx="7525512" cy="64830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ZoneTexte 4"/>
          <p:cNvSpPr txBox="1"/>
          <p:nvPr/>
        </p:nvSpPr>
        <p:spPr>
          <a:xfrm>
            <a:off x="0" y="876949"/>
            <a:ext cx="3502152" cy="1785104"/>
          </a:xfrm>
          <a:prstGeom prst="rect">
            <a:avLst/>
          </a:prstGeom>
          <a:noFill/>
        </p:spPr>
        <p:txBody>
          <a:bodyPr wrap="square" rtlCol="0">
            <a:spAutoFit/>
          </a:bodyPr>
          <a:lstStyle/>
          <a:p>
            <a:pPr algn="ctr"/>
            <a:r>
              <a:rPr lang="fr-CI" sz="2200" b="1" dirty="0" smtClean="0">
                <a:solidFill>
                  <a:schemeClr val="bg1"/>
                </a:solidFill>
              </a:rPr>
              <a:t>Bientôt, la présence de l’OFT sera matérialisée par un nouveau stand moderne et équipé, qui  sera livré sous peu.</a:t>
            </a:r>
            <a:endParaRPr lang="fr-FR" sz="2200" b="1" dirty="0">
              <a:solidFill>
                <a:schemeClr val="bg1"/>
              </a:solidFill>
            </a:endParaRPr>
          </a:p>
        </p:txBody>
      </p:sp>
    </p:spTree>
    <p:extLst>
      <p:ext uri="{BB962C8B-B14F-4D97-AF65-F5344CB8AC3E}">
        <p14:creationId xmlns:p14="http://schemas.microsoft.com/office/powerpoint/2010/main" val="9426872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2471" y="864108"/>
            <a:ext cx="2947482" cy="4601183"/>
          </a:xfrm>
        </p:spPr>
        <p:txBody>
          <a:bodyPr>
            <a:normAutofit/>
          </a:bodyPr>
          <a:lstStyle/>
          <a:p>
            <a:pPr algn="ctr"/>
            <a:r>
              <a:rPr lang="fr-CI" sz="2500" dirty="0"/>
              <a:t>RESULTATS OBTENUS</a:t>
            </a:r>
            <a:endParaRPr lang="fr-FR" sz="2500" dirty="0"/>
          </a:p>
        </p:txBody>
      </p:sp>
      <p:pic>
        <p:nvPicPr>
          <p:cNvPr id="6" name="Image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81528" y="1121798"/>
            <a:ext cx="8961120" cy="2003537"/>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p:cNvPicPr/>
          <p:nvPr/>
        </p:nvPicPr>
        <p:blipFill>
          <a:blip r:embed="rId3"/>
          <a:stretch>
            <a:fillRect/>
          </a:stretch>
        </p:blipFill>
        <p:spPr>
          <a:xfrm>
            <a:off x="3081528" y="3349117"/>
            <a:ext cx="8961120" cy="1990979"/>
          </a:xfrm>
          <a:prstGeom prst="rect">
            <a:avLst/>
          </a:prstGeom>
        </p:spPr>
      </p:pic>
      <p:graphicFrame>
        <p:nvGraphicFramePr>
          <p:cNvPr id="8" name="Espace réservé du contenu 3"/>
          <p:cNvGraphicFramePr>
            <a:graphicFrameLocks/>
          </p:cNvGraphicFramePr>
          <p:nvPr>
            <p:extLst>
              <p:ext uri="{D42A27DB-BD31-4B8C-83A1-F6EECF244321}">
                <p14:modId xmlns:p14="http://schemas.microsoft.com/office/powerpoint/2010/main" val="2019202676"/>
              </p:ext>
            </p:extLst>
          </p:nvPr>
        </p:nvGraphicFramePr>
        <p:xfrm>
          <a:off x="475123" y="4927205"/>
          <a:ext cx="2353754" cy="825781"/>
        </p:xfrm>
        <a:graphic>
          <a:graphicData uri="http://schemas.openxmlformats.org/drawingml/2006/table">
            <a:tbl>
              <a:tblPr firstRow="1" firstCol="1" bandRow="1">
                <a:tableStyleId>{073A0DAA-6AF3-43AB-8588-CEC1D06C72B9}</a:tableStyleId>
              </a:tblPr>
              <a:tblGrid>
                <a:gridCol w="1110768"/>
                <a:gridCol w="1242986"/>
              </a:tblGrid>
              <a:tr h="264287">
                <a:tc gridSpan="2">
                  <a:txBody>
                    <a:bodyPr/>
                    <a:lstStyle/>
                    <a:p>
                      <a:pPr algn="ctr">
                        <a:lnSpc>
                          <a:spcPct val="115000"/>
                        </a:lnSpc>
                        <a:spcAft>
                          <a:spcPts val="0"/>
                        </a:spcAft>
                      </a:pPr>
                      <a:r>
                        <a:rPr lang="fr-FR" sz="1100" dirty="0">
                          <a:effectLst/>
                        </a:rPr>
                        <a:t>LEGENDE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fr-FR"/>
                    </a:p>
                  </a:txBody>
                  <a:tcPr/>
                </a:tc>
              </a:tr>
              <a:tr h="280747">
                <a:tc>
                  <a:txBody>
                    <a:bodyPr/>
                    <a:lstStyle/>
                    <a:p>
                      <a:pPr algn="ctr">
                        <a:lnSpc>
                          <a:spcPct val="115000"/>
                        </a:lnSpc>
                        <a:spcAft>
                          <a:spcPts val="0"/>
                        </a:spcAft>
                      </a:pPr>
                      <a:r>
                        <a:rPr lang="fr-FR" sz="1100">
                          <a:effectLst/>
                        </a:rPr>
                        <a:t>PN</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100">
                          <a:effectLst/>
                        </a:rPr>
                        <a:t>PC</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80747">
                <a:tc>
                  <a:txBody>
                    <a:bodyPr/>
                    <a:lstStyle/>
                    <a:p>
                      <a:pPr algn="ctr">
                        <a:lnSpc>
                          <a:spcPct val="115000"/>
                        </a:lnSpc>
                        <a:spcAft>
                          <a:spcPts val="0"/>
                        </a:spcAft>
                      </a:pPr>
                      <a:r>
                        <a:rPr lang="fr-FR" sz="1100">
                          <a:effectLst/>
                        </a:rPr>
                        <a:t>Prix négocié</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100" dirty="0">
                          <a:effectLst/>
                        </a:rPr>
                        <a:t>Prix compteur</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p:sp>
        <p:nvSpPr>
          <p:cNvPr id="9" name="ZoneTexte 8"/>
          <p:cNvSpPr txBox="1"/>
          <p:nvPr/>
        </p:nvSpPr>
        <p:spPr>
          <a:xfrm>
            <a:off x="5772928" y="679440"/>
            <a:ext cx="3730752" cy="369332"/>
          </a:xfrm>
          <a:prstGeom prst="rect">
            <a:avLst/>
          </a:prstGeom>
          <a:noFill/>
        </p:spPr>
        <p:txBody>
          <a:bodyPr wrap="square" rtlCol="0">
            <a:spAutoFit/>
          </a:bodyPr>
          <a:lstStyle/>
          <a:p>
            <a:pPr algn="ctr"/>
            <a:r>
              <a:rPr lang="fr-CI" dirty="0" smtClean="0"/>
              <a:t>TARIFS MOYENS</a:t>
            </a:r>
            <a:endParaRPr lang="fr-FR" dirty="0"/>
          </a:p>
        </p:txBody>
      </p:sp>
    </p:spTree>
    <p:extLst>
      <p:ext uri="{BB962C8B-B14F-4D97-AF65-F5344CB8AC3E}">
        <p14:creationId xmlns:p14="http://schemas.microsoft.com/office/powerpoint/2010/main" val="31892220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CI" sz="2500" dirty="0"/>
              <a:t>RESULTATS OBTENUS</a:t>
            </a:r>
            <a:endParaRPr lang="fr-FR" sz="2500" dirty="0"/>
          </a:p>
        </p:txBody>
      </p:sp>
      <p:graphicFrame>
        <p:nvGraphicFramePr>
          <p:cNvPr id="6" name="Espace réservé du contenu 3"/>
          <p:cNvGraphicFramePr>
            <a:graphicFrameLocks/>
          </p:cNvGraphicFramePr>
          <p:nvPr>
            <p:extLst>
              <p:ext uri="{D42A27DB-BD31-4B8C-83A1-F6EECF244321}">
                <p14:modId xmlns:p14="http://schemas.microsoft.com/office/powerpoint/2010/main" val="3195354"/>
              </p:ext>
            </p:extLst>
          </p:nvPr>
        </p:nvGraphicFramePr>
        <p:xfrm>
          <a:off x="4178809" y="-100584"/>
          <a:ext cx="6089904" cy="6592828"/>
        </p:xfrm>
        <a:graphic>
          <a:graphicData uri="http://schemas.openxmlformats.org/drawingml/2006/table">
            <a:tbl>
              <a:tblPr firstRow="1" firstCol="1" bandRow="1">
                <a:tableStyleId>{638B1855-1B75-4FBE-930C-398BA8C253C6}</a:tableStyleId>
              </a:tblPr>
              <a:tblGrid>
                <a:gridCol w="2071520"/>
                <a:gridCol w="2009192"/>
                <a:gridCol w="2009192"/>
              </a:tblGrid>
              <a:tr h="230236">
                <a:tc rowSpan="2">
                  <a:txBody>
                    <a:bodyPr/>
                    <a:lstStyle/>
                    <a:p>
                      <a:pPr algn="ctr">
                        <a:lnSpc>
                          <a:spcPct val="115000"/>
                        </a:lnSpc>
                        <a:spcAft>
                          <a:spcPts val="0"/>
                        </a:spcAft>
                      </a:pPr>
                      <a:r>
                        <a:rPr lang="fr-FR" sz="1100" b="1" dirty="0">
                          <a:effectLst/>
                        </a:rPr>
                        <a:t>DESTINATIONS</a:t>
                      </a:r>
                      <a:endParaRPr lang="fr-F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15000"/>
                        </a:lnSpc>
                        <a:spcAft>
                          <a:spcPts val="0"/>
                        </a:spcAft>
                      </a:pPr>
                      <a:r>
                        <a:rPr lang="fr-FR" sz="1100" b="1" dirty="0">
                          <a:effectLst/>
                        </a:rPr>
                        <a:t>TARIFS</a:t>
                      </a:r>
                      <a:endParaRPr lang="fr-F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fr-FR"/>
                    </a:p>
                  </a:txBody>
                  <a:tcPr/>
                </a:tc>
              </a:tr>
              <a:tr h="295760">
                <a:tc vMerge="1">
                  <a:txBody>
                    <a:bodyPr/>
                    <a:lstStyle/>
                    <a:p>
                      <a:endParaRPr lang="fr-FR"/>
                    </a:p>
                  </a:txBody>
                  <a:tcPr/>
                </a:tc>
                <a:tc>
                  <a:txBody>
                    <a:bodyPr/>
                    <a:lstStyle/>
                    <a:p>
                      <a:pPr algn="ctr">
                        <a:lnSpc>
                          <a:spcPct val="115000"/>
                        </a:lnSpc>
                        <a:spcAft>
                          <a:spcPts val="0"/>
                        </a:spcAft>
                      </a:pPr>
                      <a:r>
                        <a:rPr lang="fr-FR" sz="1100">
                          <a:effectLst/>
                        </a:rPr>
                        <a:t>MINI</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100">
                          <a:effectLst/>
                        </a:rPr>
                        <a:t>MAXI</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79177">
                <a:tc>
                  <a:txBody>
                    <a:bodyPr/>
                    <a:lstStyle/>
                    <a:p>
                      <a:pPr>
                        <a:lnSpc>
                          <a:spcPct val="115000"/>
                        </a:lnSpc>
                        <a:spcAft>
                          <a:spcPts val="0"/>
                        </a:spcAft>
                      </a:pPr>
                      <a:r>
                        <a:rPr lang="fr-FR" sz="1100">
                          <a:effectLst/>
                        </a:rPr>
                        <a:t>PORT BOUET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fr-FR" sz="1100" b="1" dirty="0">
                          <a:effectLst/>
                          <a:latin typeface="Arial" panose="020B0604020202020204" pitchFamily="34" charset="0"/>
                          <a:cs typeface="Arial" panose="020B0604020202020204" pitchFamily="34" charset="0"/>
                        </a:rPr>
                        <a:t>500</a:t>
                      </a:r>
                      <a:endParaRPr lang="fr-FR" sz="11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r">
                        <a:lnSpc>
                          <a:spcPct val="115000"/>
                        </a:lnSpc>
                        <a:spcAft>
                          <a:spcPts val="0"/>
                        </a:spcAft>
                      </a:pPr>
                      <a:r>
                        <a:rPr lang="fr-FR" sz="1100" b="1">
                          <a:effectLst/>
                          <a:latin typeface="Arial" panose="020B0604020202020204" pitchFamily="34" charset="0"/>
                          <a:cs typeface="Arial" panose="020B0604020202020204" pitchFamily="34" charset="0"/>
                        </a:rPr>
                        <a:t>2 000</a:t>
                      </a:r>
                      <a:endParaRPr lang="fr-FR" sz="11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r>
              <a:tr h="379177">
                <a:tc>
                  <a:txBody>
                    <a:bodyPr/>
                    <a:lstStyle/>
                    <a:p>
                      <a:pPr>
                        <a:lnSpc>
                          <a:spcPct val="115000"/>
                        </a:lnSpc>
                        <a:spcAft>
                          <a:spcPts val="0"/>
                        </a:spcAft>
                      </a:pPr>
                      <a:r>
                        <a:rPr lang="fr-FR" sz="1100">
                          <a:effectLst/>
                        </a:rPr>
                        <a:t>KOUMASSI</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fr-FR" sz="1100" b="1" dirty="0">
                          <a:effectLst/>
                          <a:latin typeface="Arial" panose="020B0604020202020204" pitchFamily="34" charset="0"/>
                          <a:cs typeface="Arial" panose="020B0604020202020204" pitchFamily="34" charset="0"/>
                        </a:rPr>
                        <a:t>1 000</a:t>
                      </a:r>
                      <a:endParaRPr lang="fr-FR" sz="11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r">
                        <a:lnSpc>
                          <a:spcPct val="115000"/>
                        </a:lnSpc>
                        <a:spcAft>
                          <a:spcPts val="0"/>
                        </a:spcAft>
                      </a:pPr>
                      <a:r>
                        <a:rPr lang="fr-FR" sz="1100" b="1" dirty="0">
                          <a:effectLst/>
                          <a:latin typeface="Arial" panose="020B0604020202020204" pitchFamily="34" charset="0"/>
                          <a:cs typeface="Arial" panose="020B0604020202020204" pitchFamily="34" charset="0"/>
                        </a:rPr>
                        <a:t>3 000</a:t>
                      </a:r>
                      <a:endParaRPr lang="fr-FR" sz="11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r>
              <a:tr h="379177">
                <a:tc>
                  <a:txBody>
                    <a:bodyPr/>
                    <a:lstStyle/>
                    <a:p>
                      <a:pPr>
                        <a:lnSpc>
                          <a:spcPct val="115000"/>
                        </a:lnSpc>
                        <a:spcAft>
                          <a:spcPts val="0"/>
                        </a:spcAft>
                      </a:pPr>
                      <a:r>
                        <a:rPr lang="fr-FR" sz="1100">
                          <a:effectLst/>
                        </a:rPr>
                        <a:t>MARCORY</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fr-FR" sz="1100" b="1" dirty="0">
                          <a:effectLst/>
                          <a:latin typeface="Arial" panose="020B0604020202020204" pitchFamily="34" charset="0"/>
                          <a:cs typeface="Arial" panose="020B0604020202020204" pitchFamily="34" charset="0"/>
                        </a:rPr>
                        <a:t>1 000</a:t>
                      </a:r>
                      <a:endParaRPr lang="fr-FR" sz="11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r">
                        <a:lnSpc>
                          <a:spcPct val="115000"/>
                        </a:lnSpc>
                        <a:spcAft>
                          <a:spcPts val="0"/>
                        </a:spcAft>
                      </a:pPr>
                      <a:r>
                        <a:rPr lang="fr-FR" sz="1100" b="1" dirty="0">
                          <a:effectLst/>
                          <a:latin typeface="Arial" panose="020B0604020202020204" pitchFamily="34" charset="0"/>
                          <a:cs typeface="Arial" panose="020B0604020202020204" pitchFamily="34" charset="0"/>
                        </a:rPr>
                        <a:t>3000</a:t>
                      </a:r>
                      <a:endParaRPr lang="fr-FR" sz="11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r>
              <a:tr h="379177">
                <a:tc>
                  <a:txBody>
                    <a:bodyPr/>
                    <a:lstStyle/>
                    <a:p>
                      <a:pPr>
                        <a:lnSpc>
                          <a:spcPct val="115000"/>
                        </a:lnSpc>
                        <a:spcAft>
                          <a:spcPts val="0"/>
                        </a:spcAft>
                      </a:pPr>
                      <a:r>
                        <a:rPr lang="fr-FR" sz="1100">
                          <a:effectLst/>
                        </a:rPr>
                        <a:t>TREICHVILLE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fr-FR" sz="1100" b="1" dirty="0">
                          <a:effectLst/>
                          <a:latin typeface="Arial" panose="020B0604020202020204" pitchFamily="34" charset="0"/>
                          <a:cs typeface="Arial" panose="020B0604020202020204" pitchFamily="34" charset="0"/>
                        </a:rPr>
                        <a:t>2 000</a:t>
                      </a:r>
                      <a:endParaRPr lang="fr-FR" sz="11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r">
                        <a:lnSpc>
                          <a:spcPct val="115000"/>
                        </a:lnSpc>
                        <a:spcAft>
                          <a:spcPts val="0"/>
                        </a:spcAft>
                      </a:pPr>
                      <a:r>
                        <a:rPr lang="fr-FR" sz="1100" b="1" dirty="0">
                          <a:effectLst/>
                          <a:latin typeface="Arial" panose="020B0604020202020204" pitchFamily="34" charset="0"/>
                          <a:cs typeface="Arial" panose="020B0604020202020204" pitchFamily="34" charset="0"/>
                        </a:rPr>
                        <a:t>3 500</a:t>
                      </a:r>
                      <a:endParaRPr lang="fr-FR" sz="11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r>
              <a:tr h="379177">
                <a:tc>
                  <a:txBody>
                    <a:bodyPr/>
                    <a:lstStyle/>
                    <a:p>
                      <a:pPr>
                        <a:lnSpc>
                          <a:spcPct val="115000"/>
                        </a:lnSpc>
                        <a:spcAft>
                          <a:spcPts val="0"/>
                        </a:spcAft>
                      </a:pPr>
                      <a:r>
                        <a:rPr lang="fr-FR" sz="1100">
                          <a:effectLst/>
                        </a:rPr>
                        <a:t>PLATEAU</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fr-FR" sz="1100" b="1" dirty="0">
                          <a:effectLst/>
                          <a:latin typeface="Arial" panose="020B0604020202020204" pitchFamily="34" charset="0"/>
                          <a:cs typeface="Arial" panose="020B0604020202020204" pitchFamily="34" charset="0"/>
                        </a:rPr>
                        <a:t>2 500</a:t>
                      </a:r>
                      <a:endParaRPr lang="fr-FR" sz="11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r">
                        <a:lnSpc>
                          <a:spcPct val="115000"/>
                        </a:lnSpc>
                        <a:spcAft>
                          <a:spcPts val="0"/>
                        </a:spcAft>
                      </a:pPr>
                      <a:r>
                        <a:rPr lang="fr-FR" sz="1100" b="1" dirty="0" smtClean="0">
                          <a:effectLst/>
                          <a:latin typeface="Arial" panose="020B0604020202020204" pitchFamily="34" charset="0"/>
                          <a:cs typeface="Arial" panose="020B0604020202020204" pitchFamily="34" charset="0"/>
                        </a:rPr>
                        <a:t>5 </a:t>
                      </a:r>
                      <a:r>
                        <a:rPr lang="fr-FR" sz="1100" b="1" dirty="0">
                          <a:effectLst/>
                          <a:latin typeface="Arial" panose="020B0604020202020204" pitchFamily="34" charset="0"/>
                          <a:cs typeface="Arial" panose="020B0604020202020204" pitchFamily="34" charset="0"/>
                        </a:rPr>
                        <a:t>000</a:t>
                      </a:r>
                      <a:endParaRPr lang="fr-FR" sz="11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r>
              <a:tr h="379177">
                <a:tc>
                  <a:txBody>
                    <a:bodyPr/>
                    <a:lstStyle/>
                    <a:p>
                      <a:pPr>
                        <a:lnSpc>
                          <a:spcPct val="115000"/>
                        </a:lnSpc>
                        <a:spcAft>
                          <a:spcPts val="0"/>
                        </a:spcAft>
                      </a:pPr>
                      <a:r>
                        <a:rPr lang="fr-FR" sz="1100">
                          <a:effectLst/>
                        </a:rPr>
                        <a:t>ADJAME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fr-FR" sz="1100" b="1" dirty="0">
                          <a:effectLst/>
                          <a:latin typeface="Arial" panose="020B0604020202020204" pitchFamily="34" charset="0"/>
                          <a:cs typeface="Arial" panose="020B0604020202020204" pitchFamily="34" charset="0"/>
                        </a:rPr>
                        <a:t>3 500</a:t>
                      </a:r>
                      <a:endParaRPr lang="fr-FR" sz="11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r">
                        <a:lnSpc>
                          <a:spcPct val="115000"/>
                        </a:lnSpc>
                        <a:spcAft>
                          <a:spcPts val="0"/>
                        </a:spcAft>
                      </a:pPr>
                      <a:r>
                        <a:rPr lang="fr-FR" sz="1100" b="1" dirty="0">
                          <a:effectLst/>
                          <a:latin typeface="Arial" panose="020B0604020202020204" pitchFamily="34" charset="0"/>
                          <a:cs typeface="Arial" panose="020B0604020202020204" pitchFamily="34" charset="0"/>
                        </a:rPr>
                        <a:t>5 000</a:t>
                      </a:r>
                      <a:endParaRPr lang="fr-FR" sz="11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r>
              <a:tr h="379177">
                <a:tc>
                  <a:txBody>
                    <a:bodyPr/>
                    <a:lstStyle/>
                    <a:p>
                      <a:pPr>
                        <a:lnSpc>
                          <a:spcPct val="115000"/>
                        </a:lnSpc>
                        <a:spcAft>
                          <a:spcPts val="0"/>
                        </a:spcAft>
                      </a:pPr>
                      <a:r>
                        <a:rPr lang="fr-FR" sz="1100">
                          <a:effectLst/>
                        </a:rPr>
                        <a:t>ATTECOUBE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fr-FR" sz="1100" b="1">
                          <a:effectLst/>
                          <a:latin typeface="Arial" panose="020B0604020202020204" pitchFamily="34" charset="0"/>
                          <a:cs typeface="Arial" panose="020B0604020202020204" pitchFamily="34" charset="0"/>
                        </a:rPr>
                        <a:t>3 500</a:t>
                      </a:r>
                      <a:endParaRPr lang="fr-FR" sz="11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r">
                        <a:lnSpc>
                          <a:spcPct val="115000"/>
                        </a:lnSpc>
                        <a:spcAft>
                          <a:spcPts val="0"/>
                        </a:spcAft>
                      </a:pPr>
                      <a:r>
                        <a:rPr lang="fr-FR" sz="1100" b="1" dirty="0">
                          <a:effectLst/>
                          <a:latin typeface="Arial" panose="020B0604020202020204" pitchFamily="34" charset="0"/>
                          <a:cs typeface="Arial" panose="020B0604020202020204" pitchFamily="34" charset="0"/>
                        </a:rPr>
                        <a:t>5 000</a:t>
                      </a:r>
                      <a:endParaRPr lang="fr-FR" sz="11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r>
              <a:tr h="379177">
                <a:tc>
                  <a:txBody>
                    <a:bodyPr/>
                    <a:lstStyle/>
                    <a:p>
                      <a:pPr>
                        <a:lnSpc>
                          <a:spcPct val="115000"/>
                        </a:lnSpc>
                        <a:spcAft>
                          <a:spcPts val="0"/>
                        </a:spcAft>
                      </a:pPr>
                      <a:r>
                        <a:rPr lang="fr-FR" sz="1100">
                          <a:effectLst/>
                        </a:rPr>
                        <a:t>COCODY CENTRE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fr-FR" sz="1100" b="1" dirty="0" smtClean="0">
                          <a:effectLst/>
                          <a:latin typeface="Arial" panose="020B0604020202020204" pitchFamily="34" charset="0"/>
                          <a:cs typeface="Arial" panose="020B0604020202020204" pitchFamily="34" charset="0"/>
                        </a:rPr>
                        <a:t>3 </a:t>
                      </a:r>
                      <a:r>
                        <a:rPr lang="fr-FR" sz="1100" b="1" dirty="0">
                          <a:effectLst/>
                          <a:latin typeface="Arial" panose="020B0604020202020204" pitchFamily="34" charset="0"/>
                          <a:cs typeface="Arial" panose="020B0604020202020204" pitchFamily="34" charset="0"/>
                        </a:rPr>
                        <a:t>000</a:t>
                      </a:r>
                      <a:endParaRPr lang="fr-FR" sz="11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r">
                        <a:lnSpc>
                          <a:spcPct val="115000"/>
                        </a:lnSpc>
                        <a:spcAft>
                          <a:spcPts val="0"/>
                        </a:spcAft>
                      </a:pPr>
                      <a:r>
                        <a:rPr lang="fr-FR" sz="1100" b="1" dirty="0">
                          <a:effectLst/>
                          <a:latin typeface="Arial" panose="020B0604020202020204" pitchFamily="34" charset="0"/>
                          <a:cs typeface="Arial" panose="020B0604020202020204" pitchFamily="34" charset="0"/>
                        </a:rPr>
                        <a:t>5 000</a:t>
                      </a:r>
                      <a:endParaRPr lang="fr-FR" sz="11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r>
              <a:tr h="379177">
                <a:tc>
                  <a:txBody>
                    <a:bodyPr/>
                    <a:lstStyle/>
                    <a:p>
                      <a:pPr>
                        <a:lnSpc>
                          <a:spcPct val="115000"/>
                        </a:lnSpc>
                        <a:spcAft>
                          <a:spcPts val="0"/>
                        </a:spcAft>
                      </a:pPr>
                      <a:r>
                        <a:rPr lang="fr-FR" sz="1100">
                          <a:effectLst/>
                        </a:rPr>
                        <a:t>COCODY 2 PLATEAUX</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fr-FR" sz="1100" b="1">
                          <a:effectLst/>
                          <a:latin typeface="Arial" panose="020B0604020202020204" pitchFamily="34" charset="0"/>
                          <a:cs typeface="Arial" panose="020B0604020202020204" pitchFamily="34" charset="0"/>
                        </a:rPr>
                        <a:t>3 000</a:t>
                      </a:r>
                      <a:endParaRPr lang="fr-FR" sz="11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r">
                        <a:lnSpc>
                          <a:spcPct val="115000"/>
                        </a:lnSpc>
                        <a:spcAft>
                          <a:spcPts val="0"/>
                        </a:spcAft>
                      </a:pPr>
                      <a:r>
                        <a:rPr lang="fr-FR" sz="1100" b="1" dirty="0" smtClean="0">
                          <a:effectLst/>
                          <a:latin typeface="Arial" panose="020B0604020202020204" pitchFamily="34" charset="0"/>
                          <a:cs typeface="Arial" panose="020B0604020202020204" pitchFamily="34" charset="0"/>
                        </a:rPr>
                        <a:t>7 </a:t>
                      </a:r>
                      <a:r>
                        <a:rPr lang="fr-FR" sz="1100" b="1" dirty="0">
                          <a:effectLst/>
                          <a:latin typeface="Arial" panose="020B0604020202020204" pitchFamily="34" charset="0"/>
                          <a:cs typeface="Arial" panose="020B0604020202020204" pitchFamily="34" charset="0"/>
                        </a:rPr>
                        <a:t>000</a:t>
                      </a:r>
                      <a:endParaRPr lang="fr-FR" sz="11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r>
              <a:tr h="379177">
                <a:tc>
                  <a:txBody>
                    <a:bodyPr/>
                    <a:lstStyle/>
                    <a:p>
                      <a:pPr>
                        <a:lnSpc>
                          <a:spcPct val="115000"/>
                        </a:lnSpc>
                        <a:spcAft>
                          <a:spcPts val="0"/>
                        </a:spcAft>
                      </a:pPr>
                      <a:r>
                        <a:rPr lang="fr-FR" sz="1100">
                          <a:effectLst/>
                        </a:rPr>
                        <a:t>COCODY ANGRE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fr-FR" sz="1100" b="1">
                          <a:effectLst/>
                          <a:latin typeface="Arial" panose="020B0604020202020204" pitchFamily="34" charset="0"/>
                          <a:cs typeface="Arial" panose="020B0604020202020204" pitchFamily="34" charset="0"/>
                        </a:rPr>
                        <a:t>3 000</a:t>
                      </a:r>
                      <a:endParaRPr lang="fr-FR" sz="11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r">
                        <a:lnSpc>
                          <a:spcPct val="115000"/>
                        </a:lnSpc>
                        <a:spcAft>
                          <a:spcPts val="0"/>
                        </a:spcAft>
                      </a:pPr>
                      <a:r>
                        <a:rPr lang="fr-FR" sz="1100" b="1" dirty="0" smtClean="0">
                          <a:effectLst/>
                          <a:latin typeface="Arial" panose="020B0604020202020204" pitchFamily="34" charset="0"/>
                          <a:cs typeface="Arial" panose="020B0604020202020204" pitchFamily="34" charset="0"/>
                        </a:rPr>
                        <a:t>8 </a:t>
                      </a:r>
                      <a:r>
                        <a:rPr lang="fr-FR" sz="1100" b="1" dirty="0">
                          <a:effectLst/>
                          <a:latin typeface="Arial" panose="020B0604020202020204" pitchFamily="34" charset="0"/>
                          <a:cs typeface="Arial" panose="020B0604020202020204" pitchFamily="34" charset="0"/>
                        </a:rPr>
                        <a:t>500</a:t>
                      </a:r>
                      <a:endParaRPr lang="fr-FR" sz="11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r>
              <a:tr h="379177">
                <a:tc>
                  <a:txBody>
                    <a:bodyPr/>
                    <a:lstStyle/>
                    <a:p>
                      <a:pPr>
                        <a:lnSpc>
                          <a:spcPct val="115000"/>
                        </a:lnSpc>
                        <a:spcAft>
                          <a:spcPts val="0"/>
                        </a:spcAft>
                      </a:pPr>
                      <a:r>
                        <a:rPr lang="fr-FR" sz="1100">
                          <a:effectLst/>
                        </a:rPr>
                        <a:t>COCODY RIVIERA</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fr-FR" sz="1100" b="1">
                          <a:effectLst/>
                          <a:latin typeface="Arial" panose="020B0604020202020204" pitchFamily="34" charset="0"/>
                          <a:cs typeface="Arial" panose="020B0604020202020204" pitchFamily="34" charset="0"/>
                        </a:rPr>
                        <a:t>3 000</a:t>
                      </a:r>
                      <a:endParaRPr lang="fr-FR" sz="11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r">
                        <a:lnSpc>
                          <a:spcPct val="115000"/>
                        </a:lnSpc>
                        <a:spcAft>
                          <a:spcPts val="0"/>
                        </a:spcAft>
                      </a:pPr>
                      <a:r>
                        <a:rPr lang="fr-FR" sz="1100" b="1" dirty="0">
                          <a:effectLst/>
                          <a:latin typeface="Arial" panose="020B0604020202020204" pitchFamily="34" charset="0"/>
                          <a:cs typeface="Arial" panose="020B0604020202020204" pitchFamily="34" charset="0"/>
                        </a:rPr>
                        <a:t>8 000</a:t>
                      </a:r>
                      <a:endParaRPr lang="fr-FR" sz="11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r>
              <a:tr h="379177">
                <a:tc>
                  <a:txBody>
                    <a:bodyPr/>
                    <a:lstStyle/>
                    <a:p>
                      <a:pPr>
                        <a:lnSpc>
                          <a:spcPct val="115000"/>
                        </a:lnSpc>
                        <a:spcAft>
                          <a:spcPts val="0"/>
                        </a:spcAft>
                      </a:pPr>
                      <a:r>
                        <a:rPr lang="fr-FR" sz="1100">
                          <a:effectLst/>
                        </a:rPr>
                        <a:t>ABOBO</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fr-FR" sz="1100" b="1" dirty="0" smtClean="0">
                          <a:effectLst/>
                          <a:latin typeface="Arial" panose="020B0604020202020204" pitchFamily="34" charset="0"/>
                          <a:cs typeface="Arial" panose="020B0604020202020204" pitchFamily="34" charset="0"/>
                        </a:rPr>
                        <a:t>5</a:t>
                      </a:r>
                      <a:r>
                        <a:rPr lang="fr-FR" sz="1100" b="1" baseline="0" dirty="0" smtClean="0">
                          <a:effectLst/>
                          <a:latin typeface="Arial" panose="020B0604020202020204" pitchFamily="34" charset="0"/>
                          <a:cs typeface="Arial" panose="020B0604020202020204" pitchFamily="34" charset="0"/>
                        </a:rPr>
                        <a:t> </a:t>
                      </a:r>
                      <a:r>
                        <a:rPr lang="fr-FR" sz="1100" b="1" dirty="0" smtClean="0">
                          <a:effectLst/>
                          <a:latin typeface="Arial" panose="020B0604020202020204" pitchFamily="34" charset="0"/>
                          <a:cs typeface="Arial" panose="020B0604020202020204" pitchFamily="34" charset="0"/>
                        </a:rPr>
                        <a:t>000</a:t>
                      </a:r>
                      <a:endParaRPr lang="fr-FR" sz="11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r">
                        <a:lnSpc>
                          <a:spcPct val="115000"/>
                        </a:lnSpc>
                        <a:spcAft>
                          <a:spcPts val="0"/>
                        </a:spcAft>
                      </a:pPr>
                      <a:r>
                        <a:rPr lang="fr-FR" sz="1100" b="1" dirty="0" smtClean="0">
                          <a:effectLst/>
                          <a:latin typeface="Arial" panose="020B0604020202020204" pitchFamily="34" charset="0"/>
                          <a:cs typeface="Arial" panose="020B0604020202020204" pitchFamily="34" charset="0"/>
                        </a:rPr>
                        <a:t>7 </a:t>
                      </a:r>
                      <a:r>
                        <a:rPr lang="fr-FR" sz="1100" b="1" dirty="0">
                          <a:effectLst/>
                          <a:latin typeface="Arial" panose="020B0604020202020204" pitchFamily="34" charset="0"/>
                          <a:cs typeface="Arial" panose="020B0604020202020204" pitchFamily="34" charset="0"/>
                        </a:rPr>
                        <a:t>000</a:t>
                      </a:r>
                      <a:endParaRPr lang="fr-FR" sz="11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r>
              <a:tr h="379177">
                <a:tc>
                  <a:txBody>
                    <a:bodyPr/>
                    <a:lstStyle/>
                    <a:p>
                      <a:pPr>
                        <a:lnSpc>
                          <a:spcPct val="115000"/>
                        </a:lnSpc>
                        <a:spcAft>
                          <a:spcPts val="0"/>
                        </a:spcAft>
                      </a:pPr>
                      <a:r>
                        <a:rPr lang="fr-FR" sz="1100">
                          <a:effectLst/>
                        </a:rPr>
                        <a:t>YOPOUGON</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fr-FR" sz="1100" b="1" dirty="0" smtClean="0">
                          <a:effectLst/>
                          <a:latin typeface="Arial" panose="020B0604020202020204" pitchFamily="34" charset="0"/>
                          <a:cs typeface="Arial" panose="020B0604020202020204" pitchFamily="34" charset="0"/>
                        </a:rPr>
                        <a:t>5 </a:t>
                      </a:r>
                      <a:r>
                        <a:rPr lang="fr-FR" sz="1100" b="1" dirty="0">
                          <a:effectLst/>
                          <a:latin typeface="Arial" panose="020B0604020202020204" pitchFamily="34" charset="0"/>
                          <a:cs typeface="Arial" panose="020B0604020202020204" pitchFamily="34" charset="0"/>
                        </a:rPr>
                        <a:t>000</a:t>
                      </a:r>
                      <a:endParaRPr lang="fr-FR" sz="11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r">
                        <a:lnSpc>
                          <a:spcPct val="115000"/>
                        </a:lnSpc>
                        <a:spcAft>
                          <a:spcPts val="0"/>
                        </a:spcAft>
                      </a:pPr>
                      <a:r>
                        <a:rPr lang="fr-FR" sz="1100" b="1" dirty="0">
                          <a:effectLst/>
                          <a:latin typeface="Arial" panose="020B0604020202020204" pitchFamily="34" charset="0"/>
                          <a:cs typeface="Arial" panose="020B0604020202020204" pitchFamily="34" charset="0"/>
                        </a:rPr>
                        <a:t>10 000</a:t>
                      </a:r>
                      <a:endParaRPr lang="fr-FR" sz="11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r>
              <a:tr h="379177">
                <a:tc>
                  <a:txBody>
                    <a:bodyPr/>
                    <a:lstStyle/>
                    <a:p>
                      <a:pPr>
                        <a:lnSpc>
                          <a:spcPct val="115000"/>
                        </a:lnSpc>
                        <a:spcAft>
                          <a:spcPts val="0"/>
                        </a:spcAft>
                      </a:pPr>
                      <a:r>
                        <a:rPr lang="fr-FR" sz="1100">
                          <a:effectLst/>
                        </a:rPr>
                        <a:t>ANYAMA</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fr-FR" sz="1100" b="1" smtClean="0">
                          <a:effectLst/>
                          <a:latin typeface="Arial" panose="020B0604020202020204" pitchFamily="34" charset="0"/>
                          <a:cs typeface="Arial" panose="020B0604020202020204" pitchFamily="34" charset="0"/>
                        </a:rPr>
                        <a:t>5 </a:t>
                      </a:r>
                      <a:r>
                        <a:rPr lang="fr-FR" sz="1100" b="1" dirty="0">
                          <a:effectLst/>
                          <a:latin typeface="Arial" panose="020B0604020202020204" pitchFamily="34" charset="0"/>
                          <a:cs typeface="Arial" panose="020B0604020202020204" pitchFamily="34" charset="0"/>
                        </a:rPr>
                        <a:t>000</a:t>
                      </a:r>
                      <a:endParaRPr lang="fr-FR" sz="11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r">
                        <a:lnSpc>
                          <a:spcPct val="115000"/>
                        </a:lnSpc>
                        <a:spcAft>
                          <a:spcPts val="0"/>
                        </a:spcAft>
                      </a:pPr>
                      <a:r>
                        <a:rPr lang="fr-FR" sz="1100" b="1" dirty="0">
                          <a:effectLst/>
                          <a:latin typeface="Arial" panose="020B0604020202020204" pitchFamily="34" charset="0"/>
                          <a:cs typeface="Arial" panose="020B0604020202020204" pitchFamily="34" charset="0"/>
                        </a:rPr>
                        <a:t>10 000</a:t>
                      </a:r>
                      <a:endParaRPr lang="fr-FR" sz="11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r>
              <a:tr h="379177">
                <a:tc>
                  <a:txBody>
                    <a:bodyPr/>
                    <a:lstStyle/>
                    <a:p>
                      <a:pPr>
                        <a:lnSpc>
                          <a:spcPct val="115000"/>
                        </a:lnSpc>
                        <a:spcAft>
                          <a:spcPts val="0"/>
                        </a:spcAft>
                      </a:pPr>
                      <a:r>
                        <a:rPr lang="fr-FR" sz="1100">
                          <a:effectLst/>
                        </a:rPr>
                        <a:t>BASSAM</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fr-FR" sz="1100" b="1">
                          <a:effectLst/>
                          <a:latin typeface="Arial" panose="020B0604020202020204" pitchFamily="34" charset="0"/>
                          <a:cs typeface="Arial" panose="020B0604020202020204" pitchFamily="34" charset="0"/>
                        </a:rPr>
                        <a:t>5 000</a:t>
                      </a:r>
                      <a:endParaRPr lang="fr-FR" sz="11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r">
                        <a:lnSpc>
                          <a:spcPct val="115000"/>
                        </a:lnSpc>
                        <a:spcAft>
                          <a:spcPts val="0"/>
                        </a:spcAft>
                      </a:pPr>
                      <a:r>
                        <a:rPr lang="fr-FR" sz="1100" b="1" dirty="0">
                          <a:effectLst/>
                          <a:latin typeface="Arial" panose="020B0604020202020204" pitchFamily="34" charset="0"/>
                          <a:cs typeface="Arial" panose="020B0604020202020204" pitchFamily="34" charset="0"/>
                        </a:rPr>
                        <a:t>9 000</a:t>
                      </a:r>
                      <a:endParaRPr lang="fr-FR" sz="11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r>
              <a:tr h="379177">
                <a:tc>
                  <a:txBody>
                    <a:bodyPr/>
                    <a:lstStyle/>
                    <a:p>
                      <a:pPr>
                        <a:lnSpc>
                          <a:spcPct val="115000"/>
                        </a:lnSpc>
                        <a:spcAft>
                          <a:spcPts val="0"/>
                        </a:spcAft>
                      </a:pPr>
                      <a:r>
                        <a:rPr lang="fr-FR" sz="1100">
                          <a:effectLst/>
                        </a:rPr>
                        <a:t>BINGERVILLE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fr-FR" sz="1100" b="1">
                          <a:effectLst/>
                          <a:latin typeface="Arial" panose="020B0604020202020204" pitchFamily="34" charset="0"/>
                          <a:cs typeface="Arial" panose="020B0604020202020204" pitchFamily="34" charset="0"/>
                        </a:rPr>
                        <a:t>5 000</a:t>
                      </a:r>
                      <a:endParaRPr lang="fr-FR" sz="11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r">
                        <a:lnSpc>
                          <a:spcPct val="115000"/>
                        </a:lnSpc>
                        <a:spcAft>
                          <a:spcPts val="0"/>
                        </a:spcAft>
                      </a:pPr>
                      <a:r>
                        <a:rPr lang="fr-FR" sz="1100" b="1" dirty="0">
                          <a:effectLst/>
                          <a:latin typeface="Arial" panose="020B0604020202020204" pitchFamily="34" charset="0"/>
                          <a:cs typeface="Arial" panose="020B0604020202020204" pitchFamily="34" charset="0"/>
                        </a:rPr>
                        <a:t>9 000</a:t>
                      </a:r>
                      <a:endParaRPr lang="fr-FR" sz="11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r>
            </a:tbl>
          </a:graphicData>
        </a:graphic>
      </p:graphicFrame>
      <p:sp>
        <p:nvSpPr>
          <p:cNvPr id="7" name="Rectangle 6"/>
          <p:cNvSpPr/>
          <p:nvPr/>
        </p:nvSpPr>
        <p:spPr>
          <a:xfrm>
            <a:off x="-543486" y="1022342"/>
            <a:ext cx="4540291" cy="1785104"/>
          </a:xfrm>
          <a:prstGeom prst="rect">
            <a:avLst/>
          </a:prstGeom>
        </p:spPr>
        <p:txBody>
          <a:bodyPr wrap="square">
            <a:spAutoFit/>
          </a:bodyPr>
          <a:lstStyle/>
          <a:p>
            <a:pPr algn="ctr"/>
            <a:r>
              <a:rPr lang="fr-FR" sz="2200"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PROPOSITIONS DE TARIFS </a:t>
            </a:r>
            <a:endParaRPr lang="fr-FR" sz="2200" b="1"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endParaRPr>
          </a:p>
          <a:p>
            <a:pPr algn="ctr"/>
            <a:r>
              <a:rPr lang="fr-FR" sz="2200" b="1"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rPr>
              <a:t>DE TAXIS </a:t>
            </a:r>
            <a:r>
              <a:rPr lang="fr-FR" sz="2200" b="1" dirty="0">
                <a:solidFill>
                  <a:schemeClr val="bg1"/>
                </a:solidFill>
              </a:rPr>
              <a:t>COMPTEURS HOROKILOMETRIQUES </a:t>
            </a:r>
            <a:endParaRPr lang="fr-FR" sz="2200" b="1" dirty="0" smtClean="0">
              <a:solidFill>
                <a:schemeClr val="bg1"/>
              </a:solidFill>
            </a:endParaRPr>
          </a:p>
          <a:p>
            <a:pPr algn="ctr"/>
            <a:r>
              <a:rPr lang="fr-FR" sz="2200" b="1" dirty="0" smtClean="0">
                <a:solidFill>
                  <a:schemeClr val="bg1"/>
                </a:solidFill>
              </a:rPr>
              <a:t>AU </a:t>
            </a:r>
            <a:r>
              <a:rPr lang="fr-FR" sz="2200" b="1" dirty="0">
                <a:solidFill>
                  <a:schemeClr val="bg1"/>
                </a:solidFill>
              </a:rPr>
              <a:t>DEPART </a:t>
            </a:r>
            <a:endParaRPr lang="fr-FR" sz="2200" b="1" dirty="0" smtClean="0">
              <a:solidFill>
                <a:schemeClr val="bg1"/>
              </a:solidFill>
            </a:endParaRPr>
          </a:p>
          <a:p>
            <a:pPr algn="ctr"/>
            <a:r>
              <a:rPr lang="fr-FR" sz="2200" b="1" dirty="0" smtClean="0">
                <a:solidFill>
                  <a:schemeClr val="bg1"/>
                </a:solidFill>
              </a:rPr>
              <a:t>DE </a:t>
            </a:r>
            <a:r>
              <a:rPr lang="fr-FR" sz="2200" b="1" dirty="0">
                <a:solidFill>
                  <a:schemeClr val="bg1"/>
                </a:solidFill>
              </a:rPr>
              <a:t>L'AEROPORT </a:t>
            </a:r>
            <a:r>
              <a:rPr lang="fr-FR" sz="2200" b="1" dirty="0" smtClean="0">
                <a:solidFill>
                  <a:schemeClr val="bg1"/>
                </a:solidFill>
              </a:rPr>
              <a:t>F H B</a:t>
            </a:r>
            <a:endParaRPr lang="fr-FR" sz="2200" dirty="0">
              <a:solidFill>
                <a:schemeClr val="bg1"/>
              </a:solidFill>
            </a:endParaRPr>
          </a:p>
        </p:txBody>
      </p:sp>
    </p:spTree>
    <p:extLst>
      <p:ext uri="{BB962C8B-B14F-4D97-AF65-F5344CB8AC3E}">
        <p14:creationId xmlns:p14="http://schemas.microsoft.com/office/powerpoint/2010/main" val="24153838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3736" y="-178945"/>
            <a:ext cx="8970264" cy="3255264"/>
          </a:xfrm>
        </p:spPr>
        <p:txBody>
          <a:bodyPr>
            <a:normAutofit/>
          </a:bodyPr>
          <a:lstStyle/>
          <a:p>
            <a:r>
              <a:rPr lang="fr-CI" sz="7000" b="1" dirty="0" smtClean="0"/>
              <a:t>RECOMMANDATIONS</a:t>
            </a:r>
            <a:endParaRPr lang="fr-FR" sz="7000" b="1" dirty="0"/>
          </a:p>
        </p:txBody>
      </p:sp>
      <p:sp>
        <p:nvSpPr>
          <p:cNvPr id="3" name="Sous-titre 2"/>
          <p:cNvSpPr>
            <a:spLocks noGrp="1"/>
          </p:cNvSpPr>
          <p:nvPr>
            <p:ph type="subTitle" idx="1"/>
          </p:nvPr>
        </p:nvSpPr>
        <p:spPr>
          <a:xfrm>
            <a:off x="-73152" y="3089398"/>
            <a:ext cx="9902952" cy="914400"/>
          </a:xfrm>
        </p:spPr>
        <p:txBody>
          <a:bodyPr>
            <a:noAutofit/>
          </a:bodyPr>
          <a:lstStyle/>
          <a:p>
            <a:endParaRPr lang="fr-CI" dirty="0" smtClean="0"/>
          </a:p>
          <a:p>
            <a:r>
              <a:rPr lang="fr-CI" b="1" dirty="0" smtClean="0"/>
              <a:t>Au termes de cette études, nous proposons les recommandations suivantes:</a:t>
            </a:r>
          </a:p>
          <a:p>
            <a:endParaRPr lang="fr-CI" dirty="0" smtClean="0"/>
          </a:p>
          <a:p>
            <a:endParaRPr lang="fr-CI"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7400" y="3688966"/>
            <a:ext cx="2087203" cy="2213445"/>
          </a:xfrm>
          <a:prstGeom prst="rect">
            <a:avLst/>
          </a:prstGeom>
        </p:spPr>
      </p:pic>
    </p:spTree>
    <p:extLst>
      <p:ext uri="{BB962C8B-B14F-4D97-AF65-F5344CB8AC3E}">
        <p14:creationId xmlns:p14="http://schemas.microsoft.com/office/powerpoint/2010/main" val="17808505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 y="1123837"/>
            <a:ext cx="3273552" cy="4601183"/>
          </a:xfrm>
        </p:spPr>
        <p:txBody>
          <a:bodyPr>
            <a:normAutofit/>
          </a:bodyPr>
          <a:lstStyle/>
          <a:p>
            <a:pPr algn="ctr"/>
            <a:r>
              <a:rPr lang="fr-CI" sz="2500" dirty="0" smtClean="0"/>
              <a:t>RECOMMANDATIONS</a:t>
            </a:r>
            <a:endParaRPr lang="fr-FR" sz="2500" dirty="0"/>
          </a:p>
        </p:txBody>
      </p:sp>
      <p:sp>
        <p:nvSpPr>
          <p:cNvPr id="3" name="Espace réservé du contenu 2"/>
          <p:cNvSpPr>
            <a:spLocks noGrp="1"/>
          </p:cNvSpPr>
          <p:nvPr>
            <p:ph idx="1"/>
          </p:nvPr>
        </p:nvSpPr>
        <p:spPr>
          <a:xfrm>
            <a:off x="3430356" y="864108"/>
            <a:ext cx="8292252" cy="5120640"/>
          </a:xfrm>
        </p:spPr>
        <p:txBody>
          <a:bodyPr>
            <a:normAutofit/>
          </a:bodyPr>
          <a:lstStyle/>
          <a:p>
            <a:pPr lvl="0" algn="just"/>
            <a:r>
              <a:rPr lang="fr-FR" sz="2200" dirty="0">
                <a:solidFill>
                  <a:schemeClr val="tx1"/>
                </a:solidFill>
              </a:rPr>
              <a:t>Autoriser exclusivement les taxis compteurs munis de compteur horokilométrique fonctionnels, climatisés et qui garantissent un minimum de sécurité ;</a:t>
            </a:r>
          </a:p>
          <a:p>
            <a:pPr lvl="0" algn="just"/>
            <a:endParaRPr lang="fr-FR" sz="2200" dirty="0">
              <a:solidFill>
                <a:schemeClr val="tx1"/>
              </a:solidFill>
            </a:endParaRPr>
          </a:p>
          <a:p>
            <a:pPr lvl="0" algn="just"/>
            <a:r>
              <a:rPr lang="fr-FR" sz="2200" dirty="0">
                <a:solidFill>
                  <a:schemeClr val="tx1"/>
                </a:solidFill>
              </a:rPr>
              <a:t>Utiliser les taxis ayant au plus deux ans (02), de type utilitaire, minus bus et touriste de 5 à 9 places, modèle Hyundai H1 ou Renault Lodgy ou équivalent,  munis de compteurs horokilométriques, de système de géo localisation, de vidéosurveillance, de climatisation, de wifi, de call center, de système de facturation informatisée et de délivrance de reçu ;</a:t>
            </a:r>
          </a:p>
          <a:p>
            <a:pPr lvl="0" algn="just"/>
            <a:endParaRPr lang="fr-FR" sz="2200" dirty="0">
              <a:solidFill>
                <a:schemeClr val="tx1"/>
              </a:solidFill>
            </a:endParaRPr>
          </a:p>
          <a:p>
            <a:pPr lvl="0" algn="just"/>
            <a:r>
              <a:rPr lang="fr-FR" sz="2200" dirty="0">
                <a:solidFill>
                  <a:schemeClr val="tx1"/>
                </a:solidFill>
              </a:rPr>
              <a:t>Continuer à sensibiliser les usagers et les conducteurs à l’utilisation effective des compteurs horokilométriques au départ de l’aéroport ;</a:t>
            </a:r>
          </a:p>
          <a:p>
            <a:endParaRPr lang="fr-FR" dirty="0"/>
          </a:p>
        </p:txBody>
      </p:sp>
    </p:spTree>
    <p:extLst>
      <p:ext uri="{BB962C8B-B14F-4D97-AF65-F5344CB8AC3E}">
        <p14:creationId xmlns:p14="http://schemas.microsoft.com/office/powerpoint/2010/main" val="15753615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 y="950101"/>
            <a:ext cx="3136391" cy="4601183"/>
          </a:xfrm>
        </p:spPr>
        <p:txBody>
          <a:bodyPr>
            <a:normAutofit/>
          </a:bodyPr>
          <a:lstStyle/>
          <a:p>
            <a:r>
              <a:rPr lang="fr-CI" sz="2500" dirty="0"/>
              <a:t>RECOMMANDATIONS</a:t>
            </a:r>
            <a:endParaRPr lang="fr-FR" sz="2500" dirty="0"/>
          </a:p>
        </p:txBody>
      </p:sp>
      <p:sp>
        <p:nvSpPr>
          <p:cNvPr id="3" name="Espace réservé du contenu 2"/>
          <p:cNvSpPr>
            <a:spLocks noGrp="1"/>
          </p:cNvSpPr>
          <p:nvPr>
            <p:ph idx="1"/>
          </p:nvPr>
        </p:nvSpPr>
        <p:spPr>
          <a:xfrm>
            <a:off x="3430356" y="864108"/>
            <a:ext cx="8292252" cy="5120640"/>
          </a:xfrm>
        </p:spPr>
        <p:txBody>
          <a:bodyPr>
            <a:normAutofit/>
          </a:bodyPr>
          <a:lstStyle/>
          <a:p>
            <a:pPr lvl="0" algn="just"/>
            <a:r>
              <a:rPr lang="fr-FR" sz="2200" dirty="0">
                <a:solidFill>
                  <a:schemeClr val="tx1"/>
                </a:solidFill>
              </a:rPr>
              <a:t>Interdire l’accès de la tête de taxis aux véhicules banalisés ; </a:t>
            </a:r>
          </a:p>
          <a:p>
            <a:pPr lvl="0" algn="just"/>
            <a:r>
              <a:rPr lang="fr-FR" sz="2200" dirty="0">
                <a:solidFill>
                  <a:schemeClr val="tx1"/>
                </a:solidFill>
              </a:rPr>
              <a:t>Encourager les collectifs des chauffeurs de taxis présents à l’aéroport à adhérer à la politique de renouvellement du parc autos ;</a:t>
            </a:r>
          </a:p>
          <a:p>
            <a:pPr lvl="0" algn="just"/>
            <a:r>
              <a:rPr lang="fr-FR" sz="2200" dirty="0">
                <a:solidFill>
                  <a:schemeClr val="tx1"/>
                </a:solidFill>
              </a:rPr>
              <a:t>Elaborer un texte en liaison avec le Ministère en charge du commerce  fixant les tarifs applicables au départ de l’aéroport et les conditions d’accès à la tête de stationnement ;</a:t>
            </a:r>
          </a:p>
          <a:p>
            <a:pPr lvl="0" algn="just"/>
            <a:r>
              <a:rPr lang="fr-FR" sz="2200" dirty="0">
                <a:solidFill>
                  <a:schemeClr val="tx1"/>
                </a:solidFill>
              </a:rPr>
              <a:t>Définir les tarifs moyens applicables au départ de l’aéroport, les publier  et les afficher ;</a:t>
            </a:r>
          </a:p>
          <a:p>
            <a:pPr lvl="0" algn="just"/>
            <a:r>
              <a:rPr lang="fr-FR" sz="2200" dirty="0">
                <a:solidFill>
                  <a:schemeClr val="tx1"/>
                </a:solidFill>
              </a:rPr>
              <a:t>Mettre en place un comité de suivi pour veiller à l’application effective des décisions ; </a:t>
            </a:r>
          </a:p>
          <a:p>
            <a:pPr algn="just"/>
            <a:endParaRPr lang="fr-FR" sz="2200" dirty="0"/>
          </a:p>
        </p:txBody>
      </p:sp>
    </p:spTree>
    <p:extLst>
      <p:ext uri="{BB962C8B-B14F-4D97-AF65-F5344CB8AC3E}">
        <p14:creationId xmlns:p14="http://schemas.microsoft.com/office/powerpoint/2010/main" val="11216309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65760" y="113663"/>
            <a:ext cx="8970264" cy="3255264"/>
          </a:xfrm>
        </p:spPr>
        <p:txBody>
          <a:bodyPr>
            <a:normAutofit/>
          </a:bodyPr>
          <a:lstStyle/>
          <a:p>
            <a:r>
              <a:rPr lang="fr-CI" sz="7000" b="1" dirty="0" smtClean="0"/>
              <a:t>CONCLUSION</a:t>
            </a:r>
            <a:endParaRPr lang="fr-FR" sz="7000" b="1" dirty="0"/>
          </a:p>
        </p:txBody>
      </p:sp>
      <p:sp>
        <p:nvSpPr>
          <p:cNvPr id="3" name="Sous-titre 2"/>
          <p:cNvSpPr>
            <a:spLocks noGrp="1"/>
          </p:cNvSpPr>
          <p:nvPr>
            <p:ph type="subTitle" idx="1"/>
          </p:nvPr>
        </p:nvSpPr>
        <p:spPr>
          <a:xfrm>
            <a:off x="365760" y="4795689"/>
            <a:ext cx="7315200" cy="914400"/>
          </a:xfrm>
        </p:spPr>
        <p:txBody>
          <a:bodyPr/>
          <a:lstStyle/>
          <a:p>
            <a:r>
              <a:rPr lang="fr-CI" sz="2400" dirty="0"/>
              <a:t>GESTION DE L’ORGANISATION  DE LA TÊTE DE STATIONNEMENT</a:t>
            </a:r>
            <a:r>
              <a:rPr lang="fr-CI" sz="2400" dirty="0" smtClean="0"/>
              <a:t> </a:t>
            </a:r>
            <a:r>
              <a:rPr lang="fr-CI" sz="2400" dirty="0"/>
              <a:t>DES TAXIS-COMPTEURS D’ABIDJAN</a:t>
            </a:r>
            <a:endParaRPr lang="fr-FR"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7400" y="3688966"/>
            <a:ext cx="2087203" cy="2213445"/>
          </a:xfrm>
          <a:prstGeom prst="rect">
            <a:avLst/>
          </a:prstGeom>
        </p:spPr>
      </p:pic>
    </p:spTree>
    <p:extLst>
      <p:ext uri="{BB962C8B-B14F-4D97-AF65-F5344CB8AC3E}">
        <p14:creationId xmlns:p14="http://schemas.microsoft.com/office/powerpoint/2010/main" val="14370785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 y="950101"/>
            <a:ext cx="3136391" cy="4601183"/>
          </a:xfrm>
        </p:spPr>
        <p:txBody>
          <a:bodyPr>
            <a:normAutofit/>
          </a:bodyPr>
          <a:lstStyle/>
          <a:p>
            <a:r>
              <a:rPr lang="fr-CI" sz="2500" dirty="0" smtClean="0"/>
              <a:t>CONCLUSION</a:t>
            </a:r>
            <a:endParaRPr lang="fr-FR" sz="2500" dirty="0"/>
          </a:p>
        </p:txBody>
      </p:sp>
      <p:sp>
        <p:nvSpPr>
          <p:cNvPr id="3" name="Espace réservé du contenu 2"/>
          <p:cNvSpPr>
            <a:spLocks noGrp="1"/>
          </p:cNvSpPr>
          <p:nvPr>
            <p:ph idx="1"/>
          </p:nvPr>
        </p:nvSpPr>
        <p:spPr>
          <a:xfrm>
            <a:off x="3421212" y="827532"/>
            <a:ext cx="8337972" cy="5120640"/>
          </a:xfrm>
        </p:spPr>
        <p:txBody>
          <a:bodyPr>
            <a:normAutofit/>
          </a:bodyPr>
          <a:lstStyle/>
          <a:p>
            <a:pPr marL="0" indent="0" algn="just">
              <a:buNone/>
            </a:pPr>
            <a:r>
              <a:rPr lang="fr-FR" sz="2200" dirty="0">
                <a:solidFill>
                  <a:schemeClr val="tx1"/>
                </a:solidFill>
              </a:rPr>
              <a:t>Cette étude s’inscrit  dans la recherche d’une meilleure gestion  de la tête de stationnement des taxis-compteurs à l’Aéroport d’Abidjan. Selon  la Gendarmerie aéroportuaire, on dénombre  89 véhicules formellement recensés et identifiés  qui exercent à la tête de stationnement des taxis de l’aéroport</a:t>
            </a:r>
            <a:r>
              <a:rPr lang="fr-FR" sz="2200" dirty="0" smtClean="0">
                <a:solidFill>
                  <a:schemeClr val="tx1"/>
                </a:solidFill>
              </a:rPr>
              <a:t>.</a:t>
            </a:r>
          </a:p>
          <a:p>
            <a:pPr marL="0" indent="0" algn="just">
              <a:buNone/>
            </a:pPr>
            <a:endParaRPr lang="fr-FR" sz="2200" dirty="0">
              <a:solidFill>
                <a:schemeClr val="tx1"/>
              </a:solidFill>
            </a:endParaRPr>
          </a:p>
          <a:p>
            <a:pPr marL="0" indent="0" algn="just">
              <a:buNone/>
            </a:pPr>
            <a:r>
              <a:rPr lang="fr-FR" sz="2400" dirty="0">
                <a:solidFill>
                  <a:schemeClr val="tx1"/>
                </a:solidFill>
              </a:rPr>
              <a:t>Il est à noter la présence d’autres formes de transport sur la plate-forme aéroportuaire exercées par des entreprises de location de véhicules, des taxis privés ou taxis à la commande et des véhicules particuliers banalisés. </a:t>
            </a:r>
          </a:p>
          <a:p>
            <a:pPr marL="0" indent="0" algn="just">
              <a:buNone/>
            </a:pPr>
            <a:endParaRPr lang="fr-FR" sz="2200" dirty="0">
              <a:solidFill>
                <a:schemeClr val="tx1"/>
              </a:solidFill>
            </a:endParaRPr>
          </a:p>
        </p:txBody>
      </p:sp>
    </p:spTree>
    <p:extLst>
      <p:ext uri="{BB962C8B-B14F-4D97-AF65-F5344CB8AC3E}">
        <p14:creationId xmlns:p14="http://schemas.microsoft.com/office/powerpoint/2010/main" val="20296577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65760" y="351407"/>
            <a:ext cx="8970264" cy="3255264"/>
          </a:xfrm>
        </p:spPr>
        <p:txBody>
          <a:bodyPr>
            <a:normAutofit/>
          </a:bodyPr>
          <a:lstStyle/>
          <a:p>
            <a:r>
              <a:rPr lang="fr-CI" sz="7000" b="1" dirty="0" smtClean="0"/>
              <a:t>INTRODUCTION</a:t>
            </a:r>
            <a:endParaRPr lang="fr-FR" sz="7000" b="1" dirty="0"/>
          </a:p>
        </p:txBody>
      </p:sp>
      <p:sp>
        <p:nvSpPr>
          <p:cNvPr id="3" name="Sous-titre 2"/>
          <p:cNvSpPr>
            <a:spLocks noGrp="1"/>
          </p:cNvSpPr>
          <p:nvPr>
            <p:ph type="subTitle" idx="1"/>
          </p:nvPr>
        </p:nvSpPr>
        <p:spPr>
          <a:xfrm>
            <a:off x="365760" y="4795689"/>
            <a:ext cx="7315200" cy="914400"/>
          </a:xfrm>
        </p:spPr>
        <p:txBody>
          <a:bodyPr/>
          <a:lstStyle/>
          <a:p>
            <a:r>
              <a:rPr lang="fr-CI" sz="2400" dirty="0"/>
              <a:t>GESTION DE L’ORGANISATION  DE LA TÊTE DE STATIONNEMENT</a:t>
            </a:r>
            <a:r>
              <a:rPr lang="fr-CI" sz="2400" dirty="0" smtClean="0"/>
              <a:t> </a:t>
            </a:r>
            <a:r>
              <a:rPr lang="fr-CI" sz="2400" dirty="0"/>
              <a:t>DES TAXIS-COMPTEURS D’ABIDJAN</a:t>
            </a:r>
            <a:endParaRPr lang="fr-FR"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7400" y="3688966"/>
            <a:ext cx="2087203" cy="2213445"/>
          </a:xfrm>
          <a:prstGeom prst="rect">
            <a:avLst/>
          </a:prstGeom>
        </p:spPr>
      </p:pic>
    </p:spTree>
    <p:extLst>
      <p:ext uri="{BB962C8B-B14F-4D97-AF65-F5344CB8AC3E}">
        <p14:creationId xmlns:p14="http://schemas.microsoft.com/office/powerpoint/2010/main" val="3162497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 y="950101"/>
            <a:ext cx="3136391" cy="4601183"/>
          </a:xfrm>
        </p:spPr>
        <p:txBody>
          <a:bodyPr>
            <a:normAutofit/>
          </a:bodyPr>
          <a:lstStyle/>
          <a:p>
            <a:r>
              <a:rPr lang="fr-CI" sz="2500" dirty="0" smtClean="0"/>
              <a:t>CONCLUSION</a:t>
            </a:r>
            <a:endParaRPr lang="fr-FR" sz="2500" dirty="0"/>
          </a:p>
        </p:txBody>
      </p:sp>
      <p:sp>
        <p:nvSpPr>
          <p:cNvPr id="3" name="Espace réservé du contenu 2"/>
          <p:cNvSpPr>
            <a:spLocks noGrp="1"/>
          </p:cNvSpPr>
          <p:nvPr>
            <p:ph idx="1"/>
          </p:nvPr>
        </p:nvSpPr>
        <p:spPr>
          <a:xfrm>
            <a:off x="3457788" y="882396"/>
            <a:ext cx="8310540" cy="5120640"/>
          </a:xfrm>
        </p:spPr>
        <p:txBody>
          <a:bodyPr>
            <a:normAutofit/>
          </a:bodyPr>
          <a:lstStyle/>
          <a:p>
            <a:pPr marL="0" indent="0" algn="just">
              <a:buNone/>
            </a:pPr>
            <a:r>
              <a:rPr lang="fr-FR" sz="2200" dirty="0">
                <a:solidFill>
                  <a:schemeClr val="tx1"/>
                </a:solidFill>
              </a:rPr>
              <a:t>A l’analyse des données collectées, il ressort que </a:t>
            </a:r>
            <a:r>
              <a:rPr lang="fr-FR" sz="2200" b="1" dirty="0">
                <a:solidFill>
                  <a:schemeClr val="tx1"/>
                </a:solidFill>
              </a:rPr>
              <a:t>82%</a:t>
            </a:r>
            <a:r>
              <a:rPr lang="fr-FR" sz="2200" dirty="0">
                <a:solidFill>
                  <a:schemeClr val="tx1"/>
                </a:solidFill>
              </a:rPr>
              <a:t> des usagers de taxi préfèrent l’arrangement (prix de course négocié) contre </a:t>
            </a:r>
            <a:r>
              <a:rPr lang="fr-FR" sz="2200" b="1" dirty="0">
                <a:solidFill>
                  <a:schemeClr val="tx1"/>
                </a:solidFill>
              </a:rPr>
              <a:t>18%</a:t>
            </a:r>
            <a:r>
              <a:rPr lang="fr-FR" sz="2200" dirty="0">
                <a:solidFill>
                  <a:schemeClr val="tx1"/>
                </a:solidFill>
              </a:rPr>
              <a:t> optant pour l’utilisation du compteur </a:t>
            </a:r>
            <a:r>
              <a:rPr lang="fr-FR" sz="2200" b="1" dirty="0">
                <a:solidFill>
                  <a:schemeClr val="tx1"/>
                </a:solidFill>
              </a:rPr>
              <a:t>horokilométriques </a:t>
            </a:r>
            <a:r>
              <a:rPr lang="fr-FR" sz="2200" dirty="0">
                <a:solidFill>
                  <a:schemeClr val="tx1"/>
                </a:solidFill>
              </a:rPr>
              <a:t>avec une fréquence moyenne de </a:t>
            </a:r>
            <a:r>
              <a:rPr lang="fr-FR" sz="2200" b="1" dirty="0">
                <a:solidFill>
                  <a:schemeClr val="tx1"/>
                </a:solidFill>
              </a:rPr>
              <a:t>50 courses par jour</a:t>
            </a:r>
            <a:r>
              <a:rPr lang="fr-FR" sz="2200" dirty="0">
                <a:solidFill>
                  <a:schemeClr val="tx1"/>
                </a:solidFill>
              </a:rPr>
              <a:t> au départ de l’aéroport.</a:t>
            </a:r>
          </a:p>
          <a:p>
            <a:pPr marL="0" indent="0" algn="just">
              <a:buNone/>
            </a:pPr>
            <a:endParaRPr lang="fr-FR" sz="2200" dirty="0" smtClean="0">
              <a:solidFill>
                <a:schemeClr val="tx1"/>
              </a:solidFill>
            </a:endParaRPr>
          </a:p>
          <a:p>
            <a:pPr marL="0" indent="0" algn="just">
              <a:buNone/>
            </a:pPr>
            <a:r>
              <a:rPr lang="fr-FR" sz="2200" dirty="0" smtClean="0">
                <a:solidFill>
                  <a:schemeClr val="tx1"/>
                </a:solidFill>
              </a:rPr>
              <a:t>Une </a:t>
            </a:r>
            <a:r>
              <a:rPr lang="fr-FR" sz="2200" dirty="0">
                <a:solidFill>
                  <a:schemeClr val="tx1"/>
                </a:solidFill>
              </a:rPr>
              <a:t>action concertée de ses acteurs permettra de moderniser le service de desserte en taxis compteurs au départ de l’Aéroport  par  la mise en circulation de véhicules neufs avec des commodités technologiques telles que les compteurs horokilométriques, les systèmes de géo </a:t>
            </a:r>
            <a:r>
              <a:rPr lang="fr-FR" sz="2200" dirty="0" smtClean="0">
                <a:solidFill>
                  <a:schemeClr val="tx1"/>
                </a:solidFill>
              </a:rPr>
              <a:t>localisation, le wifi, etc.</a:t>
            </a:r>
          </a:p>
          <a:p>
            <a:pPr marL="0" indent="0" algn="just">
              <a:buNone/>
            </a:pPr>
            <a:r>
              <a:rPr lang="fr-CI" sz="2200" dirty="0" smtClean="0">
                <a:solidFill>
                  <a:schemeClr val="tx1"/>
                </a:solidFill>
              </a:rPr>
              <a:t>Le souhait de l’OFT est de permettre aux usagers des taxis compteurs à l’Aéroport, de bénéficier de service de qualité optimale à l’instar des autres grandes capitales.</a:t>
            </a:r>
            <a:endParaRPr lang="fr-FR" sz="2200" dirty="0">
              <a:solidFill>
                <a:schemeClr val="tx1"/>
              </a:solidFill>
            </a:endParaRPr>
          </a:p>
        </p:txBody>
      </p:sp>
    </p:spTree>
    <p:extLst>
      <p:ext uri="{BB962C8B-B14F-4D97-AF65-F5344CB8AC3E}">
        <p14:creationId xmlns:p14="http://schemas.microsoft.com/office/powerpoint/2010/main" val="20256264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297573"/>
            <a:ext cx="3355847" cy="4601183"/>
          </a:xfrm>
        </p:spPr>
        <p:txBody>
          <a:bodyPr>
            <a:normAutofit/>
          </a:bodyPr>
          <a:lstStyle/>
          <a:p>
            <a:pPr algn="ctr"/>
            <a:r>
              <a:rPr lang="fr-CI" sz="2500" dirty="0"/>
              <a:t>GESTION </a:t>
            </a:r>
            <a:r>
              <a:rPr lang="fr-CI" sz="2500" dirty="0" smtClean="0"/>
              <a:t> DE </a:t>
            </a:r>
            <a:r>
              <a:rPr lang="fr-CI" sz="2500" dirty="0"/>
              <a:t>L’ORGANISATION  DE LA </a:t>
            </a:r>
            <a:r>
              <a:rPr lang="fr-CI" sz="2500" dirty="0" smtClean="0"/>
              <a:t> TÊTE  DE </a:t>
            </a:r>
            <a:r>
              <a:rPr lang="fr-CI" sz="2800" dirty="0"/>
              <a:t>STATIONNEMENT</a:t>
            </a:r>
            <a:r>
              <a:rPr lang="fr-CI" sz="2500" dirty="0" smtClean="0"/>
              <a:t>  DES </a:t>
            </a:r>
            <a:r>
              <a:rPr lang="fr-CI" sz="2500" dirty="0"/>
              <a:t>TAXIS-COMPTEURS D’ABIDJAN</a:t>
            </a:r>
            <a:r>
              <a:rPr lang="fr-FR" sz="2500" dirty="0"/>
              <a:t/>
            </a:r>
            <a:br>
              <a:rPr lang="fr-FR" sz="2500" dirty="0"/>
            </a:br>
            <a:endParaRPr lang="fr-FR" sz="2500"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69257" y="1297573"/>
            <a:ext cx="6193231" cy="3643077"/>
          </a:xfrm>
        </p:spPr>
      </p:pic>
    </p:spTree>
    <p:extLst>
      <p:ext uri="{BB962C8B-B14F-4D97-AF65-F5344CB8AC3E}">
        <p14:creationId xmlns:p14="http://schemas.microsoft.com/office/powerpoint/2010/main" val="3522295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I" sz="2500" dirty="0" smtClean="0"/>
              <a:t>INTRODUCTION</a:t>
            </a:r>
            <a:endParaRPr lang="fr-FR" sz="2500" dirty="0"/>
          </a:p>
        </p:txBody>
      </p:sp>
      <p:sp>
        <p:nvSpPr>
          <p:cNvPr id="3" name="Espace réservé du contenu 2"/>
          <p:cNvSpPr>
            <a:spLocks noGrp="1"/>
          </p:cNvSpPr>
          <p:nvPr>
            <p:ph idx="1"/>
          </p:nvPr>
        </p:nvSpPr>
        <p:spPr>
          <a:xfrm>
            <a:off x="3631524" y="864108"/>
            <a:ext cx="7771044" cy="5120640"/>
          </a:xfrm>
        </p:spPr>
        <p:txBody>
          <a:bodyPr/>
          <a:lstStyle/>
          <a:p>
            <a:pPr marL="0" indent="0" algn="just">
              <a:buNone/>
            </a:pPr>
            <a:r>
              <a:rPr lang="fr-FR" sz="2200" dirty="0">
                <a:solidFill>
                  <a:schemeClr val="tx1"/>
                </a:solidFill>
              </a:rPr>
              <a:t>Dans le cadre de ses missions de suivi et d’organisation des lieux d’embarquement et de débarquement, l’Observatoire de la Fluidité des Transports (OFT) a entrepris, depuis 2015, une série de réunions avec les acteurs impliqués dans la gestion de la tête de stationnement des taxis-compteurs de l’Aéroport International Félix Houphouët-Boigny </a:t>
            </a:r>
            <a:r>
              <a:rPr lang="fr-FR" sz="2200" dirty="0" smtClean="0">
                <a:solidFill>
                  <a:schemeClr val="tx1"/>
                </a:solidFill>
              </a:rPr>
              <a:t>d’Abidjan.</a:t>
            </a:r>
          </a:p>
          <a:p>
            <a:pPr marL="0" indent="0" algn="just">
              <a:buNone/>
            </a:pPr>
            <a:endParaRPr lang="fr-CI" sz="2200" dirty="0">
              <a:solidFill>
                <a:schemeClr val="tx1"/>
              </a:solidFill>
            </a:endParaRPr>
          </a:p>
          <a:p>
            <a:pPr marL="0" indent="0" algn="just">
              <a:buNone/>
            </a:pPr>
            <a:r>
              <a:rPr lang="fr-CI" sz="2200" b="1" dirty="0" smtClean="0">
                <a:solidFill>
                  <a:schemeClr val="tx1"/>
                </a:solidFill>
              </a:rPr>
              <a:t>Les acteurs ou parties prenantes:</a:t>
            </a:r>
          </a:p>
          <a:p>
            <a:pPr marL="0" indent="0" algn="just">
              <a:buNone/>
            </a:pPr>
            <a:r>
              <a:rPr lang="fr-CI" sz="2200" dirty="0" smtClean="0">
                <a:solidFill>
                  <a:schemeClr val="tx1"/>
                </a:solidFill>
              </a:rPr>
              <a:t>SODEXAM, AERIA, le District Autonome, les Conducteurs de taxis-compteurs , les transporteurs, etc</a:t>
            </a:r>
            <a:r>
              <a:rPr lang="fr-CI" sz="2200" dirty="0">
                <a:solidFill>
                  <a:schemeClr val="tx1"/>
                </a:solidFill>
              </a:rPr>
              <a:t>.</a:t>
            </a:r>
            <a:endParaRPr lang="fr-FR" sz="2200" dirty="0" smtClean="0">
              <a:solidFill>
                <a:schemeClr val="tx1"/>
              </a:solidFill>
            </a:endParaRPr>
          </a:p>
          <a:p>
            <a:pPr marL="0" indent="0" algn="just">
              <a:buNone/>
            </a:pPr>
            <a:endParaRPr lang="fr-FR" dirty="0"/>
          </a:p>
        </p:txBody>
      </p:sp>
    </p:spTree>
    <p:extLst>
      <p:ext uri="{BB962C8B-B14F-4D97-AF65-F5344CB8AC3E}">
        <p14:creationId xmlns:p14="http://schemas.microsoft.com/office/powerpoint/2010/main" val="1560808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I" sz="2500" dirty="0" smtClean="0"/>
              <a:t>INTRODUCTION</a:t>
            </a:r>
            <a:endParaRPr lang="fr-FR" sz="2500" dirty="0"/>
          </a:p>
        </p:txBody>
      </p:sp>
      <p:sp>
        <p:nvSpPr>
          <p:cNvPr id="3" name="Espace réservé du contenu 2"/>
          <p:cNvSpPr>
            <a:spLocks noGrp="1"/>
          </p:cNvSpPr>
          <p:nvPr>
            <p:ph idx="1"/>
          </p:nvPr>
        </p:nvSpPr>
        <p:spPr>
          <a:xfrm>
            <a:off x="3503508" y="68580"/>
            <a:ext cx="7771044" cy="5120640"/>
          </a:xfrm>
        </p:spPr>
        <p:txBody>
          <a:bodyPr>
            <a:normAutofit/>
          </a:bodyPr>
          <a:lstStyle/>
          <a:p>
            <a:pPr marL="0" indent="0" algn="just">
              <a:buNone/>
            </a:pPr>
            <a:r>
              <a:rPr lang="fr-FR" sz="2200" dirty="0" smtClean="0">
                <a:solidFill>
                  <a:schemeClr val="tx1"/>
                </a:solidFill>
              </a:rPr>
              <a:t>En </a:t>
            </a:r>
            <a:r>
              <a:rPr lang="fr-FR" sz="2200" dirty="0">
                <a:solidFill>
                  <a:schemeClr val="tx1"/>
                </a:solidFill>
              </a:rPr>
              <a:t>dépit des réunions tenues sur ce sujet et l’interpellation des transporteurs, les plaintes des usagers auprès de </a:t>
            </a:r>
            <a:r>
              <a:rPr lang="fr-FR" sz="2200" dirty="0" smtClean="0">
                <a:solidFill>
                  <a:schemeClr val="tx1"/>
                </a:solidFill>
              </a:rPr>
              <a:t>Monsieur </a:t>
            </a:r>
            <a:r>
              <a:rPr lang="fr-FR" sz="2200" dirty="0">
                <a:solidFill>
                  <a:schemeClr val="tx1"/>
                </a:solidFill>
              </a:rPr>
              <a:t>le Ministre des Transports n’ont cessé de croître.</a:t>
            </a:r>
          </a:p>
          <a:p>
            <a:pPr marL="0" indent="0" algn="just">
              <a:buNone/>
            </a:pPr>
            <a:endParaRPr lang="fr-FR" sz="2200" dirty="0">
              <a:solidFill>
                <a:schemeClr val="tx1"/>
              </a:solidFill>
            </a:endParaRPr>
          </a:p>
        </p:txBody>
      </p:sp>
    </p:spTree>
    <p:extLst>
      <p:ext uri="{BB962C8B-B14F-4D97-AF65-F5344CB8AC3E}">
        <p14:creationId xmlns:p14="http://schemas.microsoft.com/office/powerpoint/2010/main" val="36305995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I" sz="2500" dirty="0" smtClean="0"/>
              <a:t>INTRODUCTION</a:t>
            </a:r>
            <a:endParaRPr lang="fr-FR" sz="2500" dirty="0"/>
          </a:p>
        </p:txBody>
      </p:sp>
      <p:sp>
        <p:nvSpPr>
          <p:cNvPr id="3" name="Espace réservé du contenu 2"/>
          <p:cNvSpPr>
            <a:spLocks noGrp="1"/>
          </p:cNvSpPr>
          <p:nvPr>
            <p:ph idx="1"/>
          </p:nvPr>
        </p:nvSpPr>
        <p:spPr>
          <a:xfrm>
            <a:off x="3558372" y="77724"/>
            <a:ext cx="7771044" cy="5120640"/>
          </a:xfrm>
        </p:spPr>
        <p:txBody>
          <a:bodyPr>
            <a:normAutofit/>
          </a:bodyPr>
          <a:lstStyle/>
          <a:p>
            <a:pPr marL="0" indent="0" algn="just">
              <a:buNone/>
            </a:pPr>
            <a:endParaRPr lang="fr-CI" sz="2200" dirty="0">
              <a:solidFill>
                <a:schemeClr val="tx1"/>
              </a:solidFill>
            </a:endParaRPr>
          </a:p>
          <a:p>
            <a:pPr marL="0" indent="0" algn="just">
              <a:buNone/>
            </a:pPr>
            <a:r>
              <a:rPr lang="fr-FR" sz="2400" dirty="0">
                <a:solidFill>
                  <a:schemeClr val="tx1"/>
                </a:solidFill>
              </a:rPr>
              <a:t>En raison de l’urgence que nécessite le traitement de cette question, le Ministre des Transports a instruit l’Observatoire de la Fluidité des Transports (OFT) à l’effet d’entreprendre des actions pouvant permettre une claire compréhension des comportements  dénoncés et aider à la prise de mesures pour endiguer le phénomène. </a:t>
            </a:r>
            <a:endParaRPr lang="fr-FR" sz="2200" dirty="0">
              <a:solidFill>
                <a:schemeClr val="tx1"/>
              </a:solidFill>
            </a:endParaRPr>
          </a:p>
          <a:p>
            <a:pPr marL="0" indent="0" algn="just">
              <a:buNone/>
            </a:pPr>
            <a:endParaRPr lang="fr-FR" sz="2200" dirty="0">
              <a:solidFill>
                <a:schemeClr val="tx1"/>
              </a:solidFill>
            </a:endParaRPr>
          </a:p>
        </p:txBody>
      </p:sp>
    </p:spTree>
    <p:extLst>
      <p:ext uri="{BB962C8B-B14F-4D97-AF65-F5344CB8AC3E}">
        <p14:creationId xmlns:p14="http://schemas.microsoft.com/office/powerpoint/2010/main" val="2322822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I" sz="2500" dirty="0" smtClean="0"/>
              <a:t>INTRODUCTION</a:t>
            </a:r>
            <a:endParaRPr lang="fr-FR" sz="2500" dirty="0"/>
          </a:p>
        </p:txBody>
      </p:sp>
      <p:sp>
        <p:nvSpPr>
          <p:cNvPr id="3" name="Espace réservé du contenu 2"/>
          <p:cNvSpPr>
            <a:spLocks noGrp="1"/>
          </p:cNvSpPr>
          <p:nvPr>
            <p:ph idx="1"/>
          </p:nvPr>
        </p:nvSpPr>
        <p:spPr>
          <a:xfrm>
            <a:off x="3558372" y="726948"/>
            <a:ext cx="7771044" cy="5120640"/>
          </a:xfrm>
        </p:spPr>
        <p:txBody>
          <a:bodyPr>
            <a:normAutofit/>
          </a:bodyPr>
          <a:lstStyle/>
          <a:p>
            <a:pPr marL="0" indent="0" algn="just">
              <a:buNone/>
            </a:pPr>
            <a:r>
              <a:rPr lang="fr-FR" sz="2400" dirty="0" smtClean="0">
                <a:solidFill>
                  <a:schemeClr val="tx1"/>
                </a:solidFill>
              </a:rPr>
              <a:t>La décision du Ministre </a:t>
            </a:r>
            <a:r>
              <a:rPr lang="fr-FR" sz="2400" dirty="0">
                <a:solidFill>
                  <a:schemeClr val="tx1"/>
                </a:solidFill>
              </a:rPr>
              <a:t>des </a:t>
            </a:r>
            <a:r>
              <a:rPr lang="fr-FR" sz="2400" dirty="0" smtClean="0">
                <a:solidFill>
                  <a:schemeClr val="tx1"/>
                </a:solidFill>
              </a:rPr>
              <a:t>Transports, Amadou KONE:</a:t>
            </a:r>
            <a:endParaRPr lang="fr-CI" sz="2200" dirty="0">
              <a:solidFill>
                <a:schemeClr val="tx1"/>
              </a:solidFill>
            </a:endParaRPr>
          </a:p>
          <a:p>
            <a:pPr marL="0" indent="0" algn="just">
              <a:buNone/>
            </a:pPr>
            <a:r>
              <a:rPr lang="fr-FR" sz="3000" b="1" i="1" dirty="0">
                <a:solidFill>
                  <a:srgbClr val="FF0000"/>
                </a:solidFill>
              </a:rPr>
              <a:t>Seuls les taxis-compteurs homologués, les véhicules de transport autorisés par le Ministère des Transports et ceux des structures déléguées à cet effet ont le droit de transporter à partir de l’aéroport.</a:t>
            </a:r>
            <a:endParaRPr lang="fr-FR" sz="3000" dirty="0">
              <a:solidFill>
                <a:srgbClr val="FF0000"/>
              </a:solidFill>
            </a:endParaRPr>
          </a:p>
          <a:p>
            <a:pPr marL="0" indent="0" algn="just">
              <a:buNone/>
            </a:pPr>
            <a:endParaRPr lang="fr-FR" sz="2200" dirty="0"/>
          </a:p>
        </p:txBody>
      </p:sp>
    </p:spTree>
    <p:extLst>
      <p:ext uri="{BB962C8B-B14F-4D97-AF65-F5344CB8AC3E}">
        <p14:creationId xmlns:p14="http://schemas.microsoft.com/office/powerpoint/2010/main" val="29748123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I" sz="2500" dirty="0" smtClean="0"/>
              <a:t>INTRODUCTION</a:t>
            </a:r>
            <a:endParaRPr lang="fr-FR" sz="2500" dirty="0"/>
          </a:p>
        </p:txBody>
      </p:sp>
      <p:sp>
        <p:nvSpPr>
          <p:cNvPr id="3" name="Espace réservé du contenu 2"/>
          <p:cNvSpPr>
            <a:spLocks noGrp="1"/>
          </p:cNvSpPr>
          <p:nvPr>
            <p:ph idx="1"/>
          </p:nvPr>
        </p:nvSpPr>
        <p:spPr>
          <a:xfrm>
            <a:off x="3558372" y="443484"/>
            <a:ext cx="7771044" cy="5120640"/>
          </a:xfrm>
        </p:spPr>
        <p:txBody>
          <a:bodyPr>
            <a:normAutofit/>
          </a:bodyPr>
          <a:lstStyle/>
          <a:p>
            <a:pPr marL="0" indent="0" algn="just">
              <a:buNone/>
            </a:pPr>
            <a:endParaRPr lang="fr-CI" sz="2200" dirty="0">
              <a:solidFill>
                <a:schemeClr val="tx1"/>
              </a:solidFill>
            </a:endParaRPr>
          </a:p>
          <a:p>
            <a:pPr marL="0" indent="0" algn="just">
              <a:buNone/>
            </a:pPr>
            <a:r>
              <a:rPr lang="fr-FR" sz="2400" dirty="0">
                <a:solidFill>
                  <a:schemeClr val="tx1"/>
                </a:solidFill>
              </a:rPr>
              <a:t>L’Observatoire de la Fluidité des Transports(OFT) est également instruit pour des activités spécifiques:</a:t>
            </a:r>
          </a:p>
          <a:p>
            <a:pPr lvl="0" algn="just"/>
            <a:r>
              <a:rPr lang="fr-FR" sz="2400" b="1" dirty="0">
                <a:solidFill>
                  <a:schemeClr val="tx1"/>
                </a:solidFill>
              </a:rPr>
              <a:t>Mettre en place un stand des consignes aux clients et d’enregistrement des plaintes à porter à la connaissance de Monsieur le Ministre ;</a:t>
            </a:r>
            <a:endParaRPr lang="fr-FR" sz="2400" dirty="0">
              <a:solidFill>
                <a:schemeClr val="tx1"/>
              </a:solidFill>
            </a:endParaRPr>
          </a:p>
          <a:p>
            <a:pPr lvl="0" algn="just"/>
            <a:r>
              <a:rPr lang="fr-FR" sz="2400" b="1" dirty="0">
                <a:solidFill>
                  <a:schemeClr val="tx1"/>
                </a:solidFill>
              </a:rPr>
              <a:t>Faire un affichage des consignes visibles par les clients et par les chauffeurs de taxis.</a:t>
            </a:r>
            <a:endParaRPr lang="fr-FR" sz="2400" dirty="0">
              <a:solidFill>
                <a:schemeClr val="tx1"/>
              </a:solidFill>
            </a:endParaRPr>
          </a:p>
          <a:p>
            <a:pPr marL="0" indent="0" algn="just">
              <a:buNone/>
            </a:pPr>
            <a:endParaRPr lang="fr-FR" sz="2200" dirty="0">
              <a:solidFill>
                <a:schemeClr val="tx1"/>
              </a:solidFill>
            </a:endParaRPr>
          </a:p>
        </p:txBody>
      </p:sp>
    </p:spTree>
    <p:extLst>
      <p:ext uri="{BB962C8B-B14F-4D97-AF65-F5344CB8AC3E}">
        <p14:creationId xmlns:p14="http://schemas.microsoft.com/office/powerpoint/2010/main" val="14719748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Cadre">
  <a:themeElements>
    <a:clrScheme name="Fram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39D77354-939E-4A26-AE51-B3F9618B14B7}"/>
    </a:ext>
  </a:extLst>
</a:theme>
</file>

<file path=docProps/app.xml><?xml version="1.0" encoding="utf-8"?>
<Properties xmlns="http://schemas.openxmlformats.org/officeDocument/2006/extended-properties" xmlns:vt="http://schemas.openxmlformats.org/officeDocument/2006/docPropsVTypes">
  <Template>TM03457475[[fn=Cadre]]</Template>
  <TotalTime>241</TotalTime>
  <Words>1276</Words>
  <Application>Microsoft Office PowerPoint</Application>
  <PresentationFormat>Grand écran</PresentationFormat>
  <Paragraphs>233</Paragraphs>
  <Slides>41</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41</vt:i4>
      </vt:variant>
    </vt:vector>
  </HeadingPairs>
  <TitlesOfParts>
    <vt:vector size="48" baseType="lpstr">
      <vt:lpstr>Arial</vt:lpstr>
      <vt:lpstr>Calibri</vt:lpstr>
      <vt:lpstr>Century Gothic</vt:lpstr>
      <vt:lpstr>Corbel</vt:lpstr>
      <vt:lpstr>Times New Roman</vt:lpstr>
      <vt:lpstr>Wingdings 2</vt:lpstr>
      <vt:lpstr>Cadre</vt:lpstr>
      <vt:lpstr>GESTION  DE  L’ORGANISATION  DE  LA  TÊTE  DE STATONNEMENT  DES  TAXIS-COMPTEURS  DE L’AEROPORT  FHB  D’ABIDJAN</vt:lpstr>
      <vt:lpstr>SOMMAIRE</vt:lpstr>
      <vt:lpstr>SOMMAIRE</vt:lpstr>
      <vt:lpstr>INTRODUCTION</vt:lpstr>
      <vt:lpstr>INTRODUCTION</vt:lpstr>
      <vt:lpstr>INTRODUCTION</vt:lpstr>
      <vt:lpstr>INTRODUCTION</vt:lpstr>
      <vt:lpstr>INTRODUCTION</vt:lpstr>
      <vt:lpstr>INTRODUCTION</vt:lpstr>
      <vt:lpstr>INTRODUCTION</vt:lpstr>
      <vt:lpstr>OBJECTIF GENERAL</vt:lpstr>
      <vt:lpstr>OBECTIF GENERAL</vt:lpstr>
      <vt:lpstr>OBJECTIFS SPECIFIQUES</vt:lpstr>
      <vt:lpstr>OBECTIF S SPECIFIQUES</vt:lpstr>
      <vt:lpstr>METHODOLOGIE</vt:lpstr>
      <vt:lpstr>METHODOLOGIE</vt:lpstr>
      <vt:lpstr>METHODOLOGIE</vt:lpstr>
      <vt:lpstr>METHODOLOGIE</vt:lpstr>
      <vt:lpstr>ACTIONS MENEES PAR L’OFT</vt:lpstr>
      <vt:lpstr>ACTIONS MENEES PAR L’OFT</vt:lpstr>
      <vt:lpstr>ACTIONS MENEES PAR L’OFT</vt:lpstr>
      <vt:lpstr>ACTIONS MENEES PAR L’OFT</vt:lpstr>
      <vt:lpstr>ACTIONS MENEES PAR L’OFT</vt:lpstr>
      <vt:lpstr>ACTIONS MENEES PAR L’OFT</vt:lpstr>
      <vt:lpstr>ACTIONS MENEES PAR L’OFT</vt:lpstr>
      <vt:lpstr>ACTIONS MENEES PAR L’OFT</vt:lpstr>
      <vt:lpstr>ACTIONS MENEES PAR L’OFT</vt:lpstr>
      <vt:lpstr>ACTIONS MENEES PAR L’OFT</vt:lpstr>
      <vt:lpstr>ACTIONS MENEES PAR L’OFT</vt:lpstr>
      <vt:lpstr>RESULTATS  OBTENUS</vt:lpstr>
      <vt:lpstr>RESULTATS OBTENUS</vt:lpstr>
      <vt:lpstr>RESULTATS OBTENUS</vt:lpstr>
      <vt:lpstr>RESULTATS OBTENUS</vt:lpstr>
      <vt:lpstr>RESULTATS OBTENUS</vt:lpstr>
      <vt:lpstr>RECOMMANDATIONS</vt:lpstr>
      <vt:lpstr>RECOMMANDATIONS</vt:lpstr>
      <vt:lpstr>RECOMMANDATIONS</vt:lpstr>
      <vt:lpstr>CONCLUSION</vt:lpstr>
      <vt:lpstr>CONCLUSION</vt:lpstr>
      <vt:lpstr>CONCLUSION</vt:lpstr>
      <vt:lpstr>GESTION  DE L’ORGANISATION  DE LA  TÊTE  DE STATIONNEMENT  DES TAXIS-COMPTEURS D’ABIDJAN </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GESTION DE L’ORGANISATION  DE LA TÊTE DE STATONNEMENT DES TAXIS-COMPTEURS D’ABIDJAN</dc:title>
  <dc:creator>OFT SEP</dc:creator>
  <cp:lastModifiedBy>OFT SEP</cp:lastModifiedBy>
  <cp:revision>21</cp:revision>
  <dcterms:created xsi:type="dcterms:W3CDTF">2018-01-09T12:04:09Z</dcterms:created>
  <dcterms:modified xsi:type="dcterms:W3CDTF">2018-02-06T08:58:44Z</dcterms:modified>
</cp:coreProperties>
</file>